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69" r:id="rId4"/>
    <p:sldId id="279" r:id="rId5"/>
    <p:sldId id="280" r:id="rId6"/>
    <p:sldId id="281" r:id="rId7"/>
    <p:sldId id="282" r:id="rId8"/>
    <p:sldId id="283" r:id="rId9"/>
    <p:sldId id="262" r:id="rId10"/>
    <p:sldId id="274" r:id="rId11"/>
    <p:sldId id="275" r:id="rId12"/>
    <p:sldId id="276" r:id="rId13"/>
    <p:sldId id="277" r:id="rId14"/>
    <p:sldId id="273" r:id="rId15"/>
    <p:sldId id="264" r:id="rId16"/>
    <p:sldId id="284" r:id="rId17"/>
    <p:sldId id="285" r:id="rId18"/>
    <p:sldId id="286" r:id="rId19"/>
    <p:sldId id="287" r:id="rId20"/>
    <p:sldId id="288" r:id="rId21"/>
    <p:sldId id="302" r:id="rId22"/>
    <p:sldId id="272" r:id="rId23"/>
    <p:sldId id="265" r:id="rId24"/>
    <p:sldId id="267" r:id="rId25"/>
    <p:sldId id="270" r:id="rId26"/>
    <p:sldId id="297" r:id="rId27"/>
    <p:sldId id="298" r:id="rId28"/>
    <p:sldId id="299" r:id="rId29"/>
    <p:sldId id="301" r:id="rId30"/>
    <p:sldId id="268" r:id="rId31"/>
    <p:sldId id="258" r:id="rId32"/>
    <p:sldId id="307" r:id="rId33"/>
    <p:sldId id="289" r:id="rId34"/>
    <p:sldId id="290" r:id="rId35"/>
    <p:sldId id="291" r:id="rId36"/>
    <p:sldId id="292" r:id="rId37"/>
    <p:sldId id="295" r:id="rId38"/>
    <p:sldId id="296" r:id="rId39"/>
    <p:sldId id="303" r:id="rId40"/>
    <p:sldId id="304" r:id="rId41"/>
    <p:sldId id="306" r:id="rId42"/>
    <p:sldId id="30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9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2/3/2014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2/3/2014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CSE 461</a:t>
            </a:r>
            <a:endParaRPr lang="en-US" dirty="0"/>
          </a:p>
        </p:txBody>
      </p:sp>
      <p:sp>
        <p:nvSpPr>
          <p:cNvPr id="3" name="Subtitle 2"/>
          <p:cNvSpPr>
            <a:spLocks noGrp="1"/>
          </p:cNvSpPr>
          <p:nvPr>
            <p:ph type="subTitle" idx="1"/>
          </p:nvPr>
        </p:nvSpPr>
        <p:spPr/>
        <p:txBody>
          <a:bodyPr/>
          <a:lstStyle/>
          <a:p>
            <a:r>
              <a:rPr lang="en-US" dirty="0" smtClean="0"/>
              <a:t>Midterm Review</a:t>
            </a:r>
            <a:endParaRPr lang="en-US" dirty="0"/>
          </a:p>
        </p:txBody>
      </p:sp>
    </p:spTree>
    <p:extLst>
      <p:ext uri="{BB962C8B-B14F-4D97-AF65-F5344CB8AC3E}">
        <p14:creationId xmlns:p14="http://schemas.microsoft.com/office/powerpoint/2010/main" val="401557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Addresses</a:t>
            </a:r>
            <a:endParaRPr lang="en-US" dirty="0"/>
          </a:p>
        </p:txBody>
      </p:sp>
      <p:sp>
        <p:nvSpPr>
          <p:cNvPr id="3" name="Content Placeholder 2"/>
          <p:cNvSpPr>
            <a:spLocks noGrp="1"/>
          </p:cNvSpPr>
          <p:nvPr>
            <p:ph idx="1"/>
          </p:nvPr>
        </p:nvSpPr>
        <p:spPr/>
        <p:txBody>
          <a:bodyPr>
            <a:normAutofit/>
          </a:bodyPr>
          <a:lstStyle/>
          <a:p>
            <a:r>
              <a:rPr lang="en-US" dirty="0" smtClean="0"/>
              <a:t>48-bit</a:t>
            </a:r>
          </a:p>
          <a:p>
            <a:r>
              <a:rPr lang="en-US" dirty="0" smtClean="0"/>
              <a:t>Identify instance of specific network interface hardware</a:t>
            </a:r>
          </a:p>
          <a:p>
            <a:r>
              <a:rPr lang="en-US" b="1" dirty="0">
                <a:effectLst>
                  <a:outerShdw blurRad="38100" dist="38100" dir="2700000" algn="tl">
                    <a:srgbClr val="000000">
                      <a:alpha val="43137"/>
                    </a:srgbClr>
                  </a:outerShdw>
                </a:effectLst>
              </a:rPr>
              <a:t>Bonus Question </a:t>
            </a:r>
            <a:r>
              <a:rPr lang="en-US" dirty="0" smtClean="0"/>
              <a:t>: can you guess what device 40:f4:07:a0:21:07 is?</a:t>
            </a:r>
            <a:endParaRPr lang="en-US" dirty="0"/>
          </a:p>
          <a:p>
            <a:pPr lvl="1"/>
            <a:r>
              <a:rPr lang="en-US" dirty="0" smtClean="0"/>
              <a:t>Nintendo Wii U NIC (40:f4:07 belongs to Nintendo)</a:t>
            </a:r>
          </a:p>
        </p:txBody>
      </p:sp>
    </p:spTree>
    <p:extLst>
      <p:ext uri="{BB962C8B-B14F-4D97-AF65-F5344CB8AC3E}">
        <p14:creationId xmlns:p14="http://schemas.microsoft.com/office/powerpoint/2010/main" val="31490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addresses</a:t>
            </a:r>
            <a:endParaRPr lang="en-US" dirty="0"/>
          </a:p>
        </p:txBody>
      </p:sp>
      <p:sp>
        <p:nvSpPr>
          <p:cNvPr id="3" name="Content Placeholder 2"/>
          <p:cNvSpPr>
            <a:spLocks noGrp="1"/>
          </p:cNvSpPr>
          <p:nvPr>
            <p:ph idx="1"/>
          </p:nvPr>
        </p:nvSpPr>
        <p:spPr/>
        <p:txBody>
          <a:bodyPr>
            <a:normAutofit/>
          </a:bodyPr>
          <a:lstStyle/>
          <a:p>
            <a:r>
              <a:rPr lang="en-US" dirty="0" smtClean="0"/>
              <a:t>32-bit (in IPv4) or 128-bit (in IPv6)</a:t>
            </a:r>
          </a:p>
          <a:p>
            <a:r>
              <a:rPr lang="en-US" dirty="0" smtClean="0"/>
              <a:t>Identify a host on a network</a:t>
            </a:r>
          </a:p>
          <a:p>
            <a:r>
              <a:rPr lang="en-US" dirty="0" smtClean="0"/>
              <a:t>Can change dynamically</a:t>
            </a:r>
          </a:p>
          <a:p>
            <a:r>
              <a:rPr lang="en-US" b="1" dirty="0">
                <a:effectLst>
                  <a:outerShdw blurRad="38100" dist="38100" dir="2700000" algn="tl">
                    <a:srgbClr val="000000">
                      <a:alpha val="43137"/>
                    </a:srgbClr>
                  </a:outerShdw>
                </a:effectLst>
              </a:rPr>
              <a:t>Bonus Question </a:t>
            </a:r>
            <a:r>
              <a:rPr lang="en-US" dirty="0" smtClean="0"/>
              <a:t>: do you know what 8.8.8.8 is?</a:t>
            </a:r>
          </a:p>
          <a:p>
            <a:pPr lvl="1"/>
            <a:r>
              <a:rPr lang="en-US" dirty="0" smtClean="0"/>
              <a:t>Google DNS IP address (8.8.8.0-8.8.8.255 belongs to Google)</a:t>
            </a:r>
          </a:p>
        </p:txBody>
      </p:sp>
    </p:spTree>
    <p:extLst>
      <p:ext uri="{BB962C8B-B14F-4D97-AF65-F5344CB8AC3E}">
        <p14:creationId xmlns:p14="http://schemas.microsoft.com/office/powerpoint/2010/main" val="31490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Ports</a:t>
            </a:r>
            <a:endParaRPr lang="en-US" dirty="0"/>
          </a:p>
        </p:txBody>
      </p:sp>
      <p:sp>
        <p:nvSpPr>
          <p:cNvPr id="3" name="Content Placeholder 2"/>
          <p:cNvSpPr>
            <a:spLocks noGrp="1"/>
          </p:cNvSpPr>
          <p:nvPr>
            <p:ph idx="1"/>
          </p:nvPr>
        </p:nvSpPr>
        <p:spPr/>
        <p:txBody>
          <a:bodyPr>
            <a:normAutofit/>
          </a:bodyPr>
          <a:lstStyle/>
          <a:p>
            <a:r>
              <a:rPr lang="en-US" dirty="0" smtClean="0"/>
              <a:t>16-bit</a:t>
            </a:r>
          </a:p>
          <a:p>
            <a:r>
              <a:rPr lang="en-US" dirty="0" smtClean="0"/>
              <a:t>Identify communication channels on a specific host</a:t>
            </a:r>
          </a:p>
          <a:p>
            <a:r>
              <a:rPr lang="en-US" dirty="0" smtClean="0"/>
              <a:t>Often map to applications</a:t>
            </a:r>
          </a:p>
          <a:p>
            <a:r>
              <a:rPr lang="en-US" b="1" dirty="0">
                <a:effectLst>
                  <a:outerShdw blurRad="38100" dist="38100" dir="2700000" algn="tl">
                    <a:srgbClr val="000000">
                      <a:alpha val="43137"/>
                    </a:srgbClr>
                  </a:outerShdw>
                </a:effectLst>
              </a:rPr>
              <a:t>Bonus Question </a:t>
            </a:r>
            <a:r>
              <a:rPr lang="en-US" dirty="0" smtClean="0"/>
              <a:t>: what application uses port 1214?</a:t>
            </a:r>
          </a:p>
          <a:p>
            <a:pPr lvl="1"/>
            <a:r>
              <a:rPr lang="en-US" dirty="0" err="1" smtClean="0"/>
              <a:t>Kazaa</a:t>
            </a:r>
            <a:endParaRPr lang="en-US" dirty="0" smtClean="0"/>
          </a:p>
          <a:p>
            <a:pPr lvl="1"/>
            <a:endParaRPr lang="en-US" dirty="0" smtClean="0"/>
          </a:p>
        </p:txBody>
      </p:sp>
    </p:spTree>
    <p:extLst>
      <p:ext uri="{BB962C8B-B14F-4D97-AF65-F5344CB8AC3E}">
        <p14:creationId xmlns:p14="http://schemas.microsoft.com/office/powerpoint/2010/main" val="31490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sockets</a:t>
            </a:r>
            <a:endParaRPr lang="en-US" dirty="0"/>
          </a:p>
        </p:txBody>
      </p:sp>
      <p:sp>
        <p:nvSpPr>
          <p:cNvPr id="3" name="Content Placeholder 2"/>
          <p:cNvSpPr>
            <a:spLocks noGrp="1"/>
          </p:cNvSpPr>
          <p:nvPr>
            <p:ph idx="1"/>
          </p:nvPr>
        </p:nvSpPr>
        <p:spPr/>
        <p:txBody>
          <a:bodyPr>
            <a:normAutofit/>
          </a:bodyPr>
          <a:lstStyle/>
          <a:p>
            <a:r>
              <a:rPr lang="en-US" dirty="0" smtClean="0"/>
              <a:t>Programming interface for networking</a:t>
            </a:r>
          </a:p>
          <a:p>
            <a:r>
              <a:rPr lang="en-US" dirty="0" smtClean="0"/>
              <a:t>Most common implementation is Berkeley sockets</a:t>
            </a:r>
          </a:p>
          <a:p>
            <a:r>
              <a:rPr lang="en-US" dirty="0" smtClean="0"/>
              <a:t>Allows data to be sent with file descriptor-like structures</a:t>
            </a:r>
          </a:p>
          <a:p>
            <a:r>
              <a:rPr lang="en-US" b="1" dirty="0">
                <a:effectLst>
                  <a:outerShdw blurRad="38100" dist="38100" dir="2700000" algn="tl">
                    <a:srgbClr val="000000">
                      <a:alpha val="43137"/>
                    </a:srgbClr>
                  </a:outerShdw>
                </a:effectLst>
              </a:rPr>
              <a:t>Bonus Question </a:t>
            </a:r>
            <a:r>
              <a:rPr lang="en-US" dirty="0" smtClean="0"/>
              <a:t>: name two valid </a:t>
            </a:r>
            <a:r>
              <a:rPr lang="en-US" i="1" dirty="0" smtClean="0"/>
              <a:t>type</a:t>
            </a:r>
            <a:r>
              <a:rPr lang="en-US" dirty="0" smtClean="0"/>
              <a:t> arguments you can specify for a socket</a:t>
            </a:r>
          </a:p>
          <a:p>
            <a:pPr lvl="1"/>
            <a:r>
              <a:rPr lang="en-US" dirty="0" smtClean="0"/>
              <a:t>SOCK_STREAM, SOCK_DGRAM, SOCK_SEQPACKET, SOCK_RAW</a:t>
            </a:r>
          </a:p>
        </p:txBody>
      </p:sp>
    </p:spTree>
    <p:extLst>
      <p:ext uri="{BB962C8B-B14F-4D97-AF65-F5344CB8AC3E}">
        <p14:creationId xmlns:p14="http://schemas.microsoft.com/office/powerpoint/2010/main" val="31490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Udp</a:t>
            </a:r>
            <a:r>
              <a:rPr lang="en-US" dirty="0" smtClean="0"/>
              <a:t> vs. </a:t>
            </a:r>
            <a:r>
              <a:rPr lang="en-US" dirty="0" err="1" smtClean="0"/>
              <a:t>tcp</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2599429"/>
              </p:ext>
            </p:extLst>
          </p:nvPr>
        </p:nvGraphicFramePr>
        <p:xfrm>
          <a:off x="976920" y="2023791"/>
          <a:ext cx="5939694" cy="3246904"/>
        </p:xfrm>
        <a:graphic>
          <a:graphicData uri="http://schemas.openxmlformats.org/drawingml/2006/table">
            <a:tbl>
              <a:tblPr firstRow="1" bandRow="1">
                <a:tableStyleId>{5C22544A-7EE6-4342-B048-85BDC9FD1C3A}</a:tableStyleId>
              </a:tblPr>
              <a:tblGrid>
                <a:gridCol w="2969847"/>
                <a:gridCol w="2969847"/>
              </a:tblGrid>
              <a:tr h="534959">
                <a:tc>
                  <a:txBody>
                    <a:bodyPr/>
                    <a:lstStyle/>
                    <a:p>
                      <a:r>
                        <a:rPr lang="en-US" dirty="0" smtClean="0"/>
                        <a:t>UDP</a:t>
                      </a:r>
                      <a:endParaRPr lang="en-US" dirty="0"/>
                    </a:p>
                  </a:txBody>
                  <a:tcPr/>
                </a:tc>
                <a:tc>
                  <a:txBody>
                    <a:bodyPr/>
                    <a:lstStyle/>
                    <a:p>
                      <a:r>
                        <a:rPr lang="en-US" dirty="0" smtClean="0"/>
                        <a:t>TCP</a:t>
                      </a:r>
                      <a:endParaRPr lang="en-US" dirty="0"/>
                    </a:p>
                  </a:txBody>
                  <a:tcPr/>
                </a:tc>
              </a:tr>
              <a:tr h="542389">
                <a:tc>
                  <a:txBody>
                    <a:bodyPr/>
                    <a:lstStyle/>
                    <a:p>
                      <a:r>
                        <a:rPr lang="en-US" dirty="0" smtClean="0"/>
                        <a:t>Unreliable</a:t>
                      </a:r>
                      <a:endParaRPr lang="en-US" dirty="0"/>
                    </a:p>
                  </a:txBody>
                  <a:tcPr/>
                </a:tc>
                <a:tc>
                  <a:txBody>
                    <a:bodyPr/>
                    <a:lstStyle/>
                    <a:p>
                      <a:r>
                        <a:rPr lang="en-US" dirty="0" smtClean="0"/>
                        <a:t>Reliable</a:t>
                      </a:r>
                      <a:endParaRPr lang="en-US" dirty="0"/>
                    </a:p>
                  </a:txBody>
                  <a:tcPr/>
                </a:tc>
              </a:tr>
              <a:tr h="542389">
                <a:tc>
                  <a:txBody>
                    <a:bodyPr/>
                    <a:lstStyle/>
                    <a:p>
                      <a:r>
                        <a:rPr lang="en-US" dirty="0" smtClean="0"/>
                        <a:t>Connection-less</a:t>
                      </a:r>
                      <a:endParaRPr lang="en-US" dirty="0"/>
                    </a:p>
                  </a:txBody>
                  <a:tcPr/>
                </a:tc>
                <a:tc>
                  <a:txBody>
                    <a:bodyPr/>
                    <a:lstStyle/>
                    <a:p>
                      <a:r>
                        <a:rPr lang="en-US" dirty="0" smtClean="0"/>
                        <a:t>Connection-oriented</a:t>
                      </a:r>
                      <a:endParaRPr lang="en-US" dirty="0"/>
                    </a:p>
                  </a:txBody>
                  <a:tcPr/>
                </a:tc>
              </a:tr>
              <a:tr h="542389">
                <a:tc>
                  <a:txBody>
                    <a:bodyPr/>
                    <a:lstStyle/>
                    <a:p>
                      <a:r>
                        <a:rPr lang="en-US" dirty="0" smtClean="0"/>
                        <a:t>No acknowledgements</a:t>
                      </a:r>
                      <a:endParaRPr lang="en-US" dirty="0"/>
                    </a:p>
                  </a:txBody>
                  <a:tcPr/>
                </a:tc>
                <a:tc>
                  <a:txBody>
                    <a:bodyPr/>
                    <a:lstStyle/>
                    <a:p>
                      <a:r>
                        <a:rPr lang="en-US" dirty="0" smtClean="0"/>
                        <a:t>Acknowledgements</a:t>
                      </a:r>
                      <a:endParaRPr lang="en-US" dirty="0"/>
                    </a:p>
                  </a:txBody>
                  <a:tcPr/>
                </a:tc>
              </a:tr>
              <a:tr h="542389">
                <a:tc>
                  <a:txBody>
                    <a:bodyPr/>
                    <a:lstStyle/>
                    <a:p>
                      <a:r>
                        <a:rPr lang="en-US" dirty="0" smtClean="0"/>
                        <a:t>No</a:t>
                      </a:r>
                      <a:r>
                        <a:rPr lang="en-US" baseline="0" dirty="0" smtClean="0"/>
                        <a:t> flow control</a:t>
                      </a:r>
                      <a:endParaRPr lang="en-US" dirty="0"/>
                    </a:p>
                  </a:txBody>
                  <a:tcPr/>
                </a:tc>
                <a:tc>
                  <a:txBody>
                    <a:bodyPr/>
                    <a:lstStyle/>
                    <a:p>
                      <a:r>
                        <a:rPr lang="en-US" dirty="0" smtClean="0"/>
                        <a:t>Sliding</a:t>
                      </a:r>
                      <a:r>
                        <a:rPr lang="en-US" baseline="0" dirty="0" smtClean="0"/>
                        <a:t> window</a:t>
                      </a:r>
                      <a:endParaRPr lang="en-US" dirty="0"/>
                    </a:p>
                  </a:txBody>
                  <a:tcPr/>
                </a:tc>
              </a:tr>
              <a:tr h="542389">
                <a:tc>
                  <a:txBody>
                    <a:bodyPr/>
                    <a:lstStyle/>
                    <a:p>
                      <a:r>
                        <a:rPr lang="en-US" dirty="0" smtClean="0"/>
                        <a:t>No</a:t>
                      </a:r>
                      <a:r>
                        <a:rPr lang="en-US" baseline="0" dirty="0" smtClean="0"/>
                        <a:t> sequence numbers</a:t>
                      </a:r>
                      <a:endParaRPr lang="en-US" dirty="0"/>
                    </a:p>
                  </a:txBody>
                  <a:tcPr/>
                </a:tc>
                <a:tc>
                  <a:txBody>
                    <a:bodyPr/>
                    <a:lstStyle/>
                    <a:p>
                      <a:r>
                        <a:rPr lang="en-US" dirty="0" smtClean="0"/>
                        <a:t>Sequence numbers</a:t>
                      </a:r>
                      <a:endParaRPr lang="en-US" dirty="0"/>
                    </a:p>
                  </a:txBody>
                  <a:tcPr/>
                </a:tc>
              </a:tr>
            </a:tbl>
          </a:graphicData>
        </a:graphic>
      </p:graphicFrame>
      <p:pic>
        <p:nvPicPr>
          <p:cNvPr id="1026" name="Picture 2" descr="Ain't nobody got time fo dat so - ACKs? Ain't nobody got time    for t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2643" y="1074616"/>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8958874" y="5728676"/>
            <a:ext cx="898769" cy="539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UDP</a:t>
            </a:r>
            <a:endParaRPr lang="en-US" dirty="0"/>
          </a:p>
        </p:txBody>
      </p:sp>
      <p:cxnSp>
        <p:nvCxnSpPr>
          <p:cNvPr id="8" name="Straight Arrow Connector 7"/>
          <p:cNvCxnSpPr>
            <a:stCxn id="6" idx="0"/>
          </p:cNvCxnSpPr>
          <p:nvPr/>
        </p:nvCxnSpPr>
        <p:spPr>
          <a:xfrm flipV="1">
            <a:off x="9408259" y="5009662"/>
            <a:ext cx="71803" cy="71901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47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sp>
        <p:nvSpPr>
          <p:cNvPr id="3" name="Content Placeholder 2"/>
          <p:cNvSpPr>
            <a:spLocks noGrp="1"/>
          </p:cNvSpPr>
          <p:nvPr>
            <p:ph idx="1"/>
          </p:nvPr>
        </p:nvSpPr>
        <p:spPr/>
        <p:txBody>
          <a:bodyPr/>
          <a:lstStyle/>
          <a:p>
            <a:r>
              <a:rPr lang="en-US" dirty="0" smtClean="0"/>
              <a:t>Bandwidth</a:t>
            </a:r>
          </a:p>
          <a:p>
            <a:r>
              <a:rPr lang="en-US" dirty="0" smtClean="0"/>
              <a:t>Latency</a:t>
            </a:r>
          </a:p>
          <a:p>
            <a:r>
              <a:rPr lang="en-US" dirty="0"/>
              <a:t>Throughput, </a:t>
            </a:r>
            <a:r>
              <a:rPr lang="en-US" dirty="0" err="1" smtClean="0"/>
              <a:t>goodput</a:t>
            </a:r>
            <a:endParaRPr lang="en-US" dirty="0" smtClean="0"/>
          </a:p>
          <a:p>
            <a:r>
              <a:rPr lang="en-US" dirty="0" smtClean="0"/>
              <a:t>Channel utilization</a:t>
            </a:r>
          </a:p>
          <a:p>
            <a:r>
              <a:rPr lang="en-US" dirty="0" smtClean="0"/>
              <a:t>Shannon’s theorem</a:t>
            </a:r>
          </a:p>
          <a:p>
            <a:r>
              <a:rPr lang="en-US" dirty="0" err="1" smtClean="0"/>
              <a:t>Nyquist</a:t>
            </a:r>
            <a:r>
              <a:rPr lang="en-US" dirty="0" smtClean="0"/>
              <a:t> rate</a:t>
            </a:r>
          </a:p>
          <a:p>
            <a:endParaRPr lang="en-US" dirty="0"/>
          </a:p>
          <a:p>
            <a:endParaRPr lang="en-US" dirty="0"/>
          </a:p>
        </p:txBody>
      </p:sp>
    </p:spTree>
    <p:extLst>
      <p:ext uri="{BB962C8B-B14F-4D97-AF65-F5344CB8AC3E}">
        <p14:creationId xmlns:p14="http://schemas.microsoft.com/office/powerpoint/2010/main" val="90601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&amp; bandwidth</a:t>
            </a:r>
            <a:endParaRPr lang="en-US" dirty="0"/>
          </a:p>
        </p:txBody>
      </p:sp>
      <p:sp>
        <p:nvSpPr>
          <p:cNvPr id="3" name="Content Placeholder 2"/>
          <p:cNvSpPr>
            <a:spLocks noGrp="1"/>
          </p:cNvSpPr>
          <p:nvPr>
            <p:ph idx="1"/>
          </p:nvPr>
        </p:nvSpPr>
        <p:spPr/>
        <p:txBody>
          <a:bodyPr/>
          <a:lstStyle/>
          <a:p>
            <a:r>
              <a:rPr lang="en-US" dirty="0" smtClean="0"/>
              <a:t>Frequency: rate of an oscillation</a:t>
            </a:r>
          </a:p>
          <a:p>
            <a:r>
              <a:rPr lang="en-US" dirty="0" smtClean="0"/>
              <a:t>Bandwidth: measures the width of a range of frequencies</a:t>
            </a:r>
          </a:p>
          <a:p>
            <a:r>
              <a:rPr lang="en-US" dirty="0" smtClean="0"/>
              <a:t>Bandwidth = </a:t>
            </a:r>
            <a:r>
              <a:rPr lang="en-US" dirty="0" err="1" smtClean="0"/>
              <a:t>freq</a:t>
            </a:r>
            <a:r>
              <a:rPr lang="en-US" baseline="-25000" dirty="0" err="1" smtClean="0"/>
              <a:t>upper</a:t>
            </a:r>
            <a:r>
              <a:rPr lang="en-US" dirty="0" smtClean="0"/>
              <a:t> - </a:t>
            </a:r>
            <a:r>
              <a:rPr lang="en-US" dirty="0" err="1" smtClean="0"/>
              <a:t>freq</a:t>
            </a:r>
            <a:r>
              <a:rPr lang="en-US" baseline="-25000" dirty="0" err="1" smtClean="0"/>
              <a:t>lower</a:t>
            </a:r>
            <a:endParaRPr lang="en-US" baseline="-25000" dirty="0" smtClean="0"/>
          </a:p>
          <a:p>
            <a:r>
              <a:rPr lang="en-US" dirty="0" smtClean="0"/>
              <a:t>Human hearing bandwidth: ~20kHz (20kHz - 20 Hz)</a:t>
            </a:r>
          </a:p>
          <a:p>
            <a:r>
              <a:rPr lang="en-US" dirty="0" smtClean="0"/>
              <a:t>“Bandwidth” and “bitrate” are often used interchangeably; this is a different definition</a:t>
            </a:r>
          </a:p>
          <a:p>
            <a:r>
              <a:rPr lang="en-US" b="1" dirty="0" smtClean="0">
                <a:effectLst>
                  <a:outerShdw blurRad="38100" dist="38100" dir="2700000" algn="tl">
                    <a:srgbClr val="000000">
                      <a:alpha val="43137"/>
                    </a:srgbClr>
                  </a:outerShdw>
                </a:effectLst>
              </a:rPr>
              <a:t>Bonus Question</a:t>
            </a:r>
            <a:r>
              <a:rPr lang="en-US" dirty="0" smtClean="0"/>
              <a:t>: what’s the frequency range and bandwidth of 802.11 b/g?</a:t>
            </a:r>
          </a:p>
          <a:p>
            <a:pPr lvl="1"/>
            <a:r>
              <a:rPr lang="en-US" dirty="0" smtClean="0"/>
              <a:t>2.4 GHz to 2.5 GHz; 100 MHz</a:t>
            </a:r>
          </a:p>
          <a:p>
            <a:endParaRPr lang="en-US" dirty="0" smtClean="0"/>
          </a:p>
          <a:p>
            <a:endParaRPr lang="en-US" dirty="0"/>
          </a:p>
        </p:txBody>
      </p:sp>
    </p:spTree>
    <p:extLst>
      <p:ext uri="{BB962C8B-B14F-4D97-AF65-F5344CB8AC3E}">
        <p14:creationId xmlns:p14="http://schemas.microsoft.com/office/powerpoint/2010/main" val="354463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a:t>
            </a:r>
            <a:endParaRPr lang="en-US" dirty="0"/>
          </a:p>
        </p:txBody>
      </p:sp>
      <p:sp>
        <p:nvSpPr>
          <p:cNvPr id="3" name="Content Placeholder 2"/>
          <p:cNvSpPr>
            <a:spLocks noGrp="1"/>
          </p:cNvSpPr>
          <p:nvPr>
            <p:ph idx="1"/>
          </p:nvPr>
        </p:nvSpPr>
        <p:spPr/>
        <p:txBody>
          <a:bodyPr/>
          <a:lstStyle/>
          <a:p>
            <a:r>
              <a:rPr lang="en-US" dirty="0" smtClean="0"/>
              <a:t>Time between source and destination</a:t>
            </a:r>
          </a:p>
          <a:p>
            <a:r>
              <a:rPr lang="en-US" dirty="0" smtClean="0"/>
              <a:t>Shortest possible latency bounded by </a:t>
            </a:r>
            <a:r>
              <a:rPr lang="en-US" i="1" dirty="0" smtClean="0"/>
              <a:t>c</a:t>
            </a:r>
            <a:endParaRPr lang="en-US" dirty="0" smtClean="0"/>
          </a:p>
          <a:p>
            <a:r>
              <a:rPr lang="en-US" dirty="0" smtClean="0"/>
              <a:t>Ping can measure round-trip latency</a:t>
            </a:r>
          </a:p>
          <a:p>
            <a:r>
              <a:rPr lang="en-US" dirty="0" smtClean="0"/>
              <a:t>Why might latency vary between ping tests?</a:t>
            </a:r>
          </a:p>
          <a:p>
            <a:r>
              <a:rPr lang="en-US" b="1" dirty="0">
                <a:effectLst>
                  <a:outerShdw blurRad="38100" dist="38100" dir="2700000" algn="tl">
                    <a:srgbClr val="000000">
                      <a:alpha val="43137"/>
                    </a:srgbClr>
                  </a:outerShdw>
                </a:effectLst>
              </a:rPr>
              <a:t>Bonus Question</a:t>
            </a:r>
            <a:r>
              <a:rPr lang="en-US" dirty="0" smtClean="0"/>
              <a:t>: what’s the round-trip time to Voyager 1, at 19 billion km from Earth? Light speed is 300,000 km/s.</a:t>
            </a:r>
          </a:p>
          <a:p>
            <a:pPr lvl="1"/>
            <a:r>
              <a:rPr lang="en-US" dirty="0" smtClean="0"/>
              <a:t>126,666 s, or just over 35 hours</a:t>
            </a:r>
          </a:p>
        </p:txBody>
      </p:sp>
    </p:spTree>
    <p:extLst>
      <p:ext uri="{BB962C8B-B14F-4D97-AF65-F5344CB8AC3E}">
        <p14:creationId xmlns:p14="http://schemas.microsoft.com/office/powerpoint/2010/main" val="20796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Throughput &amp; </a:t>
            </a:r>
            <a:r>
              <a:rPr lang="en-US" dirty="0" err="1" smtClean="0"/>
              <a:t>goodput</a:t>
            </a:r>
            <a:endParaRPr lang="en-US" dirty="0"/>
          </a:p>
        </p:txBody>
      </p:sp>
      <p:sp>
        <p:nvSpPr>
          <p:cNvPr id="3" name="Content Placeholder 2"/>
          <p:cNvSpPr>
            <a:spLocks noGrp="1"/>
          </p:cNvSpPr>
          <p:nvPr>
            <p:ph idx="1"/>
          </p:nvPr>
        </p:nvSpPr>
        <p:spPr>
          <a:xfrm>
            <a:off x="677986" y="2439051"/>
            <a:ext cx="10131425" cy="3649133"/>
          </a:xfrm>
        </p:spPr>
        <p:txBody>
          <a:bodyPr/>
          <a:lstStyle/>
          <a:p>
            <a:r>
              <a:rPr lang="en-US" dirty="0" smtClean="0"/>
              <a:t>Throughput: measures </a:t>
            </a:r>
            <a:r>
              <a:rPr lang="en-US" dirty="0"/>
              <a:t>how much data can be sent in a given time </a:t>
            </a:r>
            <a:r>
              <a:rPr lang="en-US" dirty="0" smtClean="0"/>
              <a:t>period</a:t>
            </a:r>
          </a:p>
          <a:p>
            <a:r>
              <a:rPr lang="en-US" dirty="0"/>
              <a:t>E.g., 100 </a:t>
            </a:r>
            <a:r>
              <a:rPr lang="en-US" dirty="0" err="1"/>
              <a:t>Gbps</a:t>
            </a:r>
            <a:endParaRPr lang="en-US" dirty="0"/>
          </a:p>
          <a:p>
            <a:r>
              <a:rPr lang="en-US" dirty="0" err="1" smtClean="0"/>
              <a:t>Goodput</a:t>
            </a:r>
            <a:r>
              <a:rPr lang="en-US" dirty="0" smtClean="0"/>
              <a:t>: excludes protocol bits and retransmitted data packets</a:t>
            </a:r>
          </a:p>
          <a:p>
            <a:r>
              <a:rPr lang="en-US" dirty="0" smtClean="0"/>
              <a:t>What factors might cause </a:t>
            </a:r>
            <a:r>
              <a:rPr lang="en-US" dirty="0" err="1" smtClean="0"/>
              <a:t>goodput</a:t>
            </a:r>
            <a:r>
              <a:rPr lang="en-US" dirty="0" smtClean="0"/>
              <a:t> &lt; throughput?</a:t>
            </a:r>
          </a:p>
          <a:p>
            <a:pPr lvl="1"/>
            <a:r>
              <a:rPr lang="en-US" dirty="0" smtClean="0"/>
              <a:t>Protocol overhead</a:t>
            </a:r>
          </a:p>
          <a:p>
            <a:pPr lvl="1"/>
            <a:r>
              <a:rPr lang="en-US" dirty="0" smtClean="0"/>
              <a:t>Dropped or corrupted packets</a:t>
            </a:r>
          </a:p>
          <a:p>
            <a:pPr lvl="1"/>
            <a:r>
              <a:rPr lang="en-US" dirty="0" smtClean="0"/>
              <a:t>Flow control</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0796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utilization</a:t>
            </a:r>
            <a:endParaRPr lang="en-US" dirty="0"/>
          </a:p>
        </p:txBody>
      </p:sp>
      <p:sp>
        <p:nvSpPr>
          <p:cNvPr id="3" name="Content Placeholder 2"/>
          <p:cNvSpPr>
            <a:spLocks noGrp="1"/>
          </p:cNvSpPr>
          <p:nvPr>
            <p:ph idx="1"/>
          </p:nvPr>
        </p:nvSpPr>
        <p:spPr/>
        <p:txBody>
          <a:bodyPr/>
          <a:lstStyle/>
          <a:p>
            <a:r>
              <a:rPr lang="en-US" dirty="0" smtClean="0"/>
              <a:t>Calculates how much of the </a:t>
            </a:r>
            <a:r>
              <a:rPr lang="en-US" dirty="0" smtClean="0"/>
              <a:t>channel </a:t>
            </a:r>
            <a:r>
              <a:rPr lang="en-US" dirty="0" smtClean="0"/>
              <a:t>is being used</a:t>
            </a:r>
          </a:p>
          <a:p>
            <a:r>
              <a:rPr lang="en-US" dirty="0" smtClean="0"/>
              <a:t>Bandwidth-delay product </a:t>
            </a:r>
            <a:r>
              <a:rPr lang="en-US" dirty="0" smtClean="0"/>
              <a:t>= throughput * latency</a:t>
            </a:r>
          </a:p>
          <a:p>
            <a:pPr lvl="1"/>
            <a:r>
              <a:rPr lang="en-US" dirty="0" smtClean="0"/>
              <a:t>Kind of like: Volume of a pipe = area * length</a:t>
            </a:r>
          </a:p>
          <a:p>
            <a:r>
              <a:rPr lang="en-US" dirty="0" smtClean="0"/>
              <a:t>Channel utilization = </a:t>
            </a:r>
            <a:r>
              <a:rPr lang="en-US" dirty="0" smtClean="0"/>
              <a:t>(data in flight at any given time) </a:t>
            </a:r>
            <a:r>
              <a:rPr lang="en-US" dirty="0" smtClean="0"/>
              <a:t>/ </a:t>
            </a:r>
            <a:r>
              <a:rPr lang="en-US" dirty="0" smtClean="0"/>
              <a:t>(bandwidth-delay product)</a:t>
            </a:r>
            <a:endParaRPr lang="en-US" dirty="0" smtClean="0"/>
          </a:p>
          <a:p>
            <a:r>
              <a:rPr lang="en-US" dirty="0" smtClean="0"/>
              <a:t>If you’re using stop-and-wait and only sending 1KB at a time over a 1MBps channel with latency of 10s, what’s the channel utilization?</a:t>
            </a:r>
          </a:p>
          <a:p>
            <a:pPr lvl="1"/>
            <a:r>
              <a:rPr lang="en-US" dirty="0" smtClean="0"/>
              <a:t>1 / (1024 * 10) = ~0.01%</a:t>
            </a:r>
          </a:p>
        </p:txBody>
      </p:sp>
      <p:pic>
        <p:nvPicPr>
          <p:cNvPr id="4" name="Picture 2" descr="http://www.dog-breeds.co.uk/blog/wp-content/uploads/2011/02/shutterstock_45752026-puppy-in-pi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142" y="859204"/>
            <a:ext cx="3662731" cy="244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yourself to snacks</a:t>
            </a:r>
            <a:endParaRPr lang="en-US" dirty="0"/>
          </a:p>
        </p:txBody>
      </p:sp>
      <p:pic>
        <p:nvPicPr>
          <p:cNvPr id="3074" name="Picture 2" descr="Can This Funny Diet Trick Save and Protect Your Vis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94112" y="2421033"/>
            <a:ext cx="4114800" cy="309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075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 theorem</a:t>
            </a:r>
            <a:endParaRPr lang="en-US" dirty="0"/>
          </a:p>
        </p:txBody>
      </p:sp>
      <p:sp>
        <p:nvSpPr>
          <p:cNvPr id="3" name="Content Placeholder 2"/>
          <p:cNvSpPr>
            <a:spLocks noGrp="1"/>
          </p:cNvSpPr>
          <p:nvPr>
            <p:ph idx="1"/>
          </p:nvPr>
        </p:nvSpPr>
        <p:spPr/>
        <p:txBody>
          <a:bodyPr/>
          <a:lstStyle/>
          <a:p>
            <a:r>
              <a:rPr lang="en-US" dirty="0" smtClean="0"/>
              <a:t>Tells about maximum bitrate in the presence of noise</a:t>
            </a:r>
          </a:p>
          <a:p>
            <a:r>
              <a:rPr lang="en-US" dirty="0" smtClean="0"/>
              <a:t>Capacity = bandwidth * log</a:t>
            </a:r>
            <a:r>
              <a:rPr lang="en-US" baseline="-25000" dirty="0" smtClean="0"/>
              <a:t>2</a:t>
            </a:r>
            <a:r>
              <a:rPr lang="en-US" dirty="0" smtClean="0"/>
              <a:t>(1 + signal/noise)</a:t>
            </a:r>
          </a:p>
          <a:p>
            <a:r>
              <a:rPr lang="en-US" dirty="0" smtClean="0"/>
              <a:t>C = B log</a:t>
            </a:r>
            <a:r>
              <a:rPr lang="en-US" baseline="-25000" dirty="0" smtClean="0"/>
              <a:t>2</a:t>
            </a:r>
            <a:r>
              <a:rPr lang="en-US" dirty="0" smtClean="0"/>
              <a:t>(1 + S/N)</a:t>
            </a:r>
          </a:p>
          <a:p>
            <a:r>
              <a:rPr lang="en-US" dirty="0" smtClean="0"/>
              <a:t>What are the implications of this?</a:t>
            </a:r>
          </a:p>
        </p:txBody>
      </p:sp>
      <p:pic>
        <p:nvPicPr>
          <p:cNvPr id="17410" name="Picture 2" descr="http://farm9.static.flickr.com/8039/8020711224_b4e4c48bd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390" y="1703753"/>
            <a:ext cx="4264269" cy="3411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Nyquist</a:t>
            </a:r>
            <a:r>
              <a:rPr lang="en-US" dirty="0" smtClean="0"/>
              <a:t> RATE</a:t>
            </a:r>
            <a:endParaRPr lang="en-US" dirty="0"/>
          </a:p>
        </p:txBody>
      </p:sp>
      <p:sp>
        <p:nvSpPr>
          <p:cNvPr id="3" name="Content Placeholder 2"/>
          <p:cNvSpPr>
            <a:spLocks noGrp="1"/>
          </p:cNvSpPr>
          <p:nvPr>
            <p:ph idx="1"/>
          </p:nvPr>
        </p:nvSpPr>
        <p:spPr>
          <a:xfrm>
            <a:off x="685801" y="2142067"/>
            <a:ext cx="7489091" cy="3649133"/>
          </a:xfrm>
        </p:spPr>
        <p:txBody>
          <a:bodyPr/>
          <a:lstStyle/>
          <a:p>
            <a:r>
              <a:rPr lang="en-US" dirty="0" smtClean="0"/>
              <a:t/>
            </a:r>
            <a:br>
              <a:rPr lang="en-US" dirty="0" smtClean="0"/>
            </a:br>
            <a:r>
              <a:rPr lang="en-US" dirty="0" smtClean="0"/>
              <a:t/>
            </a:r>
            <a:br>
              <a:rPr lang="en-US" dirty="0" smtClean="0"/>
            </a:br>
            <a:r>
              <a:rPr lang="en-US" dirty="0" smtClean="0"/>
              <a:t>To recover a waveform, the sampling rate must be at least two times the highest frequency</a:t>
            </a:r>
          </a:p>
          <a:p>
            <a:r>
              <a:rPr lang="en-US" dirty="0" smtClean="0"/>
              <a:t>Telephone sampling rate is 8kHz; what are the implications of this?</a:t>
            </a:r>
          </a:p>
          <a:p>
            <a:r>
              <a:rPr lang="en-US" dirty="0" smtClean="0"/>
              <a:t>What sampling rate would be required to recover all frequencies audible by humans? (Up to 20kHZ)</a:t>
            </a:r>
          </a:p>
          <a:p>
            <a:pPr lvl="1"/>
            <a:r>
              <a:rPr lang="en-US" dirty="0" smtClean="0"/>
              <a:t>Audio CDs use 44.1kHz sampling rates for this reason</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4868" y="1019787"/>
            <a:ext cx="7202338" cy="1895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03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Network-related Story time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43789" y="1422523"/>
            <a:ext cx="3649662" cy="3649662"/>
          </a:xfrm>
        </p:spPr>
      </p:pic>
      <p:sp>
        <p:nvSpPr>
          <p:cNvPr id="5" name="TextBox 4"/>
          <p:cNvSpPr txBox="1"/>
          <p:nvPr/>
        </p:nvSpPr>
        <p:spPr>
          <a:xfrm>
            <a:off x="1508369" y="2344614"/>
            <a:ext cx="5892800" cy="1754326"/>
          </a:xfrm>
          <a:prstGeom prst="rect">
            <a:avLst/>
          </a:prstGeom>
          <a:noFill/>
        </p:spPr>
        <p:txBody>
          <a:bodyPr wrap="square" rtlCol="0">
            <a:spAutoFit/>
          </a:bodyPr>
          <a:lstStyle/>
          <a:p>
            <a:r>
              <a:rPr lang="en-US" dirty="0" smtClean="0"/>
              <a:t>“At </a:t>
            </a:r>
            <a:r>
              <a:rPr lang="en-US" dirty="0"/>
              <a:t>this point the only solution that might work would be to create a different thread and initialize the network on that thread, still this will take us a significant amount of time and significant </a:t>
            </a:r>
            <a:r>
              <a:rPr lang="en-US" dirty="0" smtClean="0"/>
              <a:t>resources... </a:t>
            </a:r>
            <a:r>
              <a:rPr lang="en-US" dirty="0"/>
              <a:t>We’re afraid that the thread creation will also have a blocking impact and also the network initialization will take even longer to </a:t>
            </a:r>
            <a:r>
              <a:rPr lang="en-US" dirty="0" smtClean="0"/>
              <a:t>complete…”</a:t>
            </a:r>
            <a:endParaRPr lang="en-US" dirty="0"/>
          </a:p>
        </p:txBody>
      </p:sp>
    </p:spTree>
    <p:extLst>
      <p:ext uri="{BB962C8B-B14F-4D97-AF65-F5344CB8AC3E}">
        <p14:creationId xmlns:p14="http://schemas.microsoft.com/office/powerpoint/2010/main" val="244337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HTTP 1.0</a:t>
            </a:r>
          </a:p>
          <a:p>
            <a:pPr lvl="1"/>
            <a:r>
              <a:rPr lang="en-US" dirty="0" smtClean="0"/>
              <a:t>Initial connection over TCP acts as a preamble</a:t>
            </a:r>
          </a:p>
          <a:p>
            <a:pPr lvl="1"/>
            <a:r>
              <a:rPr lang="en-US" dirty="0" smtClean="0"/>
              <a:t>Content-length can designate payload end</a:t>
            </a:r>
          </a:p>
          <a:p>
            <a:pPr lvl="2"/>
            <a:r>
              <a:rPr lang="en-US" dirty="0" smtClean="0"/>
              <a:t>Bad for streaming</a:t>
            </a:r>
          </a:p>
          <a:p>
            <a:pPr lvl="2"/>
            <a:r>
              <a:rPr lang="en-US" dirty="0" smtClean="0"/>
              <a:t>Alternative: drop the connection!</a:t>
            </a:r>
          </a:p>
          <a:p>
            <a:pPr lvl="1"/>
            <a:r>
              <a:rPr lang="en-US" dirty="0" smtClean="0"/>
              <a:t>Caching used heavily</a:t>
            </a:r>
          </a:p>
          <a:p>
            <a:r>
              <a:rPr lang="en-US" dirty="0" smtClean="0"/>
              <a:t>HTTP 1.1</a:t>
            </a:r>
          </a:p>
          <a:p>
            <a:pPr lvl="1"/>
            <a:r>
              <a:rPr lang="en-US" dirty="0" smtClean="0"/>
              <a:t>Data comes as a stream, chunked into defined lengths</a:t>
            </a:r>
          </a:p>
          <a:p>
            <a:pPr lvl="1"/>
            <a:r>
              <a:rPr lang="en-US" dirty="0" smtClean="0"/>
              <a:t>Connections are reused, reducing overhead</a:t>
            </a:r>
          </a:p>
          <a:p>
            <a:pPr lvl="1"/>
            <a:r>
              <a:rPr lang="en-US" dirty="0" smtClean="0"/>
              <a:t>Some pipelining possible, but limited (HOL blocking)</a:t>
            </a:r>
          </a:p>
          <a:p>
            <a:r>
              <a:rPr lang="en-US" dirty="0" smtClean="0"/>
              <a:t>HTTP 2.0</a:t>
            </a:r>
          </a:p>
          <a:p>
            <a:pPr lvl="1"/>
            <a:r>
              <a:rPr lang="en-US" dirty="0" smtClean="0"/>
              <a:t>Reduces latency through compression</a:t>
            </a:r>
          </a:p>
          <a:p>
            <a:pPr lvl="1"/>
            <a:r>
              <a:rPr lang="en-US" dirty="0" smtClean="0"/>
              <a:t>Allows asynchronous sending/multiplexing</a:t>
            </a:r>
            <a:endParaRPr lang="en-US" dirty="0"/>
          </a:p>
        </p:txBody>
      </p:sp>
    </p:spTree>
    <p:extLst>
      <p:ext uri="{BB962C8B-B14F-4D97-AF65-F5344CB8AC3E}">
        <p14:creationId xmlns:p14="http://schemas.microsoft.com/office/powerpoint/2010/main" val="297430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Handling</a:t>
            </a:r>
            <a:endParaRPr lang="en-US" dirty="0"/>
          </a:p>
        </p:txBody>
      </p:sp>
      <p:sp>
        <p:nvSpPr>
          <p:cNvPr id="3" name="Content Placeholder 2"/>
          <p:cNvSpPr>
            <a:spLocks noGrp="1"/>
          </p:cNvSpPr>
          <p:nvPr>
            <p:ph idx="1"/>
          </p:nvPr>
        </p:nvSpPr>
        <p:spPr/>
        <p:txBody>
          <a:bodyPr/>
          <a:lstStyle/>
          <a:p>
            <a:r>
              <a:rPr lang="en-US" dirty="0" smtClean="0"/>
              <a:t>Parity bits</a:t>
            </a:r>
          </a:p>
          <a:p>
            <a:r>
              <a:rPr lang="en-US" dirty="0" smtClean="0"/>
              <a:t>Hamming codes</a:t>
            </a:r>
          </a:p>
          <a:p>
            <a:r>
              <a:rPr lang="en-US" dirty="0" smtClean="0"/>
              <a:t>Checksums</a:t>
            </a:r>
          </a:p>
          <a:p>
            <a:r>
              <a:rPr lang="en-US" dirty="0" smtClean="0"/>
              <a:t>CRCs</a:t>
            </a:r>
          </a:p>
          <a:p>
            <a:r>
              <a:rPr lang="en-US" dirty="0" err="1" smtClean="0"/>
              <a:t>Bursty</a:t>
            </a:r>
            <a:r>
              <a:rPr lang="en-US" dirty="0" smtClean="0"/>
              <a:t> errors and error locality</a:t>
            </a:r>
            <a:endParaRPr lang="en-US" dirty="0"/>
          </a:p>
          <a:p>
            <a:r>
              <a:rPr lang="en-US" dirty="0" smtClean="0"/>
              <a:t>MITM attacks</a:t>
            </a:r>
          </a:p>
          <a:p>
            <a:r>
              <a:rPr lang="en-US" dirty="0" smtClean="0"/>
              <a:t>Cryptographic hashing</a:t>
            </a:r>
          </a:p>
          <a:p>
            <a:r>
              <a:rPr lang="en-US" dirty="0" smtClean="0"/>
              <a:t>Digital signatures</a:t>
            </a:r>
            <a:endParaRPr lang="en-US" dirty="0"/>
          </a:p>
        </p:txBody>
      </p:sp>
      <p:pic>
        <p:nvPicPr>
          <p:cNvPr id="4" name="Picture 2" descr="http://gamingindustryiq.com/wp-content/uploads/2013/03/he-is-err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832" y="1526606"/>
            <a:ext cx="5475824" cy="420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740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Parity bits</a:t>
            </a:r>
            <a:endParaRPr lang="en-US" dirty="0"/>
          </a:p>
        </p:txBody>
      </p:sp>
      <p:sp>
        <p:nvSpPr>
          <p:cNvPr id="3" name="Content Placeholder 2"/>
          <p:cNvSpPr>
            <a:spLocks noGrp="1"/>
          </p:cNvSpPr>
          <p:nvPr>
            <p:ph idx="1"/>
          </p:nvPr>
        </p:nvSpPr>
        <p:spPr>
          <a:xfrm>
            <a:off x="685801" y="2142067"/>
            <a:ext cx="5511799" cy="3649133"/>
          </a:xfrm>
        </p:spPr>
        <p:txBody>
          <a:bodyPr/>
          <a:lstStyle/>
          <a:p>
            <a:r>
              <a:rPr lang="en-US" dirty="0" smtClean="0"/>
              <a:t>Bits check parity on a set of bits</a:t>
            </a:r>
          </a:p>
          <a:p>
            <a:r>
              <a:rPr lang="en-US" dirty="0" smtClean="0"/>
              <a:t>Even parity: bits add to 0</a:t>
            </a:r>
          </a:p>
          <a:p>
            <a:r>
              <a:rPr lang="en-US" dirty="0" smtClean="0"/>
              <a:t>Odd parity: bits add to </a:t>
            </a:r>
            <a:r>
              <a:rPr lang="en-US" dirty="0" smtClean="0"/>
              <a:t>1</a:t>
            </a:r>
            <a:endParaRPr lang="en-US" dirty="0" smtClean="0"/>
          </a:p>
          <a:p>
            <a:r>
              <a:rPr lang="en-US" dirty="0" smtClean="0"/>
              <a:t>Multiple parity bits (on odd bits/ on even bits, etc.)  can increase effectiveness</a:t>
            </a:r>
          </a:p>
          <a:p>
            <a:r>
              <a:rPr lang="en-US" dirty="0" smtClean="0"/>
              <a:t>What parity bit would need to go in the x to achieve even parity?</a:t>
            </a:r>
          </a:p>
          <a:p>
            <a:pPr lvl="1"/>
            <a:r>
              <a:rPr lang="en-US" dirty="0" smtClean="0"/>
              <a:t>0010101x</a:t>
            </a:r>
          </a:p>
        </p:txBody>
      </p:sp>
      <p:sp>
        <p:nvSpPr>
          <p:cNvPr id="4" name="AutoShape 2" descr="Inline imag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Futurama Fry - not sure if correct message or two of my bits  got fli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436" y="1411654"/>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29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Hamming codes</a:t>
            </a:r>
            <a:endParaRPr lang="en-US" dirty="0"/>
          </a:p>
        </p:txBody>
      </p:sp>
      <p:sp>
        <p:nvSpPr>
          <p:cNvPr id="3" name="Content Placeholder 2"/>
          <p:cNvSpPr>
            <a:spLocks noGrp="1"/>
          </p:cNvSpPr>
          <p:nvPr>
            <p:ph idx="1"/>
          </p:nvPr>
        </p:nvSpPr>
        <p:spPr/>
        <p:txBody>
          <a:bodyPr/>
          <a:lstStyle/>
          <a:p>
            <a:r>
              <a:rPr lang="en-US" dirty="0" smtClean="0"/>
              <a:t>An extension of bit parity, where parity check bits are in “powers of two” positions</a:t>
            </a:r>
          </a:p>
          <a:p>
            <a:pPr lvl="1"/>
            <a:r>
              <a:rPr lang="en-US" dirty="0" smtClean="0">
                <a:latin typeface="Courier New" pitchFamily="49" charset="0"/>
                <a:cs typeface="Courier New" pitchFamily="49" charset="0"/>
              </a:rPr>
              <a:t>Bit string: 0  0  1  0  0  0  0  1  0  0  1</a:t>
            </a:r>
            <a:br>
              <a:rPr lang="en-US" dirty="0" smtClean="0">
                <a:latin typeface="Courier New" pitchFamily="49" charset="0"/>
                <a:cs typeface="Courier New" pitchFamily="49" charset="0"/>
              </a:rPr>
            </a:br>
            <a:r>
              <a:rPr lang="en-US" dirty="0" smtClean="0">
                <a:latin typeface="Courier New" pitchFamily="49" charset="0"/>
                <a:cs typeface="Courier New" pitchFamily="49" charset="0"/>
              </a:rPr>
              <a:t>Bit number: 1  2  3  4  5  6  7  8  9  10 11</a:t>
            </a:r>
            <a:br>
              <a:rPr lang="en-US" dirty="0" smtClean="0">
                <a:latin typeface="Courier New" pitchFamily="49" charset="0"/>
                <a:cs typeface="Courier New" pitchFamily="49" charset="0"/>
              </a:rPr>
            </a:br>
            <a:r>
              <a:rPr lang="en-US" dirty="0" smtClean="0">
                <a:latin typeface="Courier New" pitchFamily="49" charset="0"/>
                <a:cs typeface="Courier New" pitchFamily="49" charset="0"/>
              </a:rPr>
              <a:t>Par/</a:t>
            </a:r>
            <a:r>
              <a:rPr lang="en-US" dirty="0" err="1" smtClean="0">
                <a:latin typeface="Courier New" pitchFamily="49" charset="0"/>
                <a:cs typeface="Courier New" pitchFamily="49" charset="0"/>
              </a:rPr>
              <a:t>msg</a:t>
            </a:r>
            <a:r>
              <a:rPr lang="en-US" dirty="0" smtClean="0">
                <a:latin typeface="Courier New" pitchFamily="49" charset="0"/>
                <a:cs typeface="Courier New" pitchFamily="49" charset="0"/>
              </a:rPr>
              <a:t>:    p  p  m  p  m  </a:t>
            </a:r>
            <a:r>
              <a:rPr lang="en-US" dirty="0" err="1" smtClean="0">
                <a:latin typeface="Courier New" pitchFamily="49" charset="0"/>
                <a:cs typeface="Courier New" pitchFamily="49" charset="0"/>
              </a:rPr>
              <a:t>m</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a:t>
            </a:r>
            <a:r>
              <a:rPr lang="en-US" dirty="0" smtClean="0">
                <a:latin typeface="Courier New" pitchFamily="49" charset="0"/>
                <a:cs typeface="Courier New" pitchFamily="49" charset="0"/>
              </a:rPr>
              <a:t>  p  m  </a:t>
            </a:r>
            <a:r>
              <a:rPr lang="en-US" dirty="0" err="1" smtClean="0">
                <a:latin typeface="Courier New" pitchFamily="49" charset="0"/>
                <a:cs typeface="Courier New" pitchFamily="49" charset="0"/>
              </a:rPr>
              <a:t>m</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a:t>
            </a:r>
            <a:endParaRPr lang="en-US" dirty="0" smtClean="0">
              <a:latin typeface="Courier New" pitchFamily="49" charset="0"/>
              <a:cs typeface="Courier New" pitchFamily="49" charset="0"/>
            </a:endParaRPr>
          </a:p>
          <a:p>
            <a:r>
              <a:rPr lang="en-US" dirty="0" smtClean="0">
                <a:cs typeface="Courier New" pitchFamily="49" charset="0"/>
              </a:rPr>
              <a:t>Each data bit is checked (with even parity) by check bits that make up its “power of two” sum</a:t>
            </a:r>
          </a:p>
          <a:p>
            <a:pPr lvl="1"/>
            <a:r>
              <a:rPr lang="en-US" dirty="0" smtClean="0">
                <a:cs typeface="Courier New" pitchFamily="49" charset="0"/>
              </a:rPr>
              <a:t>E.g., for data bit 7, add to sum for parity bits 4 + 2 + 1</a:t>
            </a:r>
          </a:p>
          <a:p>
            <a:pPr lvl="1"/>
            <a:r>
              <a:rPr lang="en-US" dirty="0" smtClean="0">
                <a:cs typeface="Courier New" pitchFamily="49" charset="0"/>
              </a:rPr>
              <a:t>Possible to recover from single errors by reading check bits in reverse order and putting a 1 for each bit that </a:t>
            </a:r>
            <a:r>
              <a:rPr lang="en-US" smtClean="0">
                <a:cs typeface="Courier New" pitchFamily="49" charset="0"/>
              </a:rPr>
              <a:t>is incorrect (this </a:t>
            </a:r>
            <a:r>
              <a:rPr lang="en-US" dirty="0" smtClean="0">
                <a:cs typeface="Courier New" pitchFamily="49" charset="0"/>
              </a:rPr>
              <a:t>is the “error syndrome”)</a:t>
            </a:r>
          </a:p>
          <a:p>
            <a:r>
              <a:rPr lang="en-US" dirty="0" smtClean="0">
                <a:cs typeface="Courier New" pitchFamily="49" charset="0"/>
              </a:rPr>
              <a:t>Hamming distance: minimum number of bit flips necessary to change one string into another</a:t>
            </a:r>
          </a:p>
        </p:txBody>
      </p:sp>
    </p:spTree>
    <p:extLst>
      <p:ext uri="{BB962C8B-B14F-4D97-AF65-F5344CB8AC3E}">
        <p14:creationId xmlns:p14="http://schemas.microsoft.com/office/powerpoint/2010/main" val="151811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checksums</a:t>
            </a:r>
            <a:endParaRPr lang="en-US" dirty="0"/>
          </a:p>
        </p:txBody>
      </p:sp>
      <p:sp>
        <p:nvSpPr>
          <p:cNvPr id="3" name="Content Placeholder 2"/>
          <p:cNvSpPr>
            <a:spLocks noGrp="1"/>
          </p:cNvSpPr>
          <p:nvPr>
            <p:ph idx="1"/>
          </p:nvPr>
        </p:nvSpPr>
        <p:spPr>
          <a:xfrm>
            <a:off x="685801" y="2142067"/>
            <a:ext cx="6504353" cy="3649133"/>
          </a:xfrm>
        </p:spPr>
        <p:txBody>
          <a:bodyPr/>
          <a:lstStyle/>
          <a:p>
            <a:r>
              <a:rPr lang="en-US" dirty="0" smtClean="0"/>
              <a:t>Several algorithms:</a:t>
            </a:r>
          </a:p>
          <a:p>
            <a:pPr lvl="1"/>
            <a:r>
              <a:rPr lang="en-US" dirty="0" smtClean="0"/>
              <a:t>One studied in class added all words in data as unsigned numbers, allowing to overflow</a:t>
            </a:r>
          </a:p>
          <a:p>
            <a:pPr lvl="1"/>
            <a:r>
              <a:rPr lang="en-US" dirty="0" smtClean="0"/>
              <a:t>Sum was then compared to check data integrity</a:t>
            </a:r>
          </a:p>
          <a:p>
            <a:r>
              <a:rPr lang="en-US" dirty="0" smtClean="0"/>
              <a:t>What are the possible problems with this? How many bit flips does it take to break it?</a:t>
            </a:r>
          </a:p>
          <a:p>
            <a:pPr lvl="1"/>
            <a:r>
              <a:rPr lang="en-US" dirty="0" smtClean="0"/>
              <a:t>Susceptible to lots of different types of </a:t>
            </a:r>
            <a:r>
              <a:rPr lang="en-US" dirty="0" err="1" smtClean="0"/>
              <a:t>bitflip</a:t>
            </a:r>
            <a:r>
              <a:rPr lang="en-US" dirty="0" smtClean="0"/>
              <a:t> errors</a:t>
            </a:r>
          </a:p>
          <a:p>
            <a:pPr lvl="1"/>
            <a:r>
              <a:rPr lang="en-US" dirty="0" smtClean="0"/>
              <a:t>Only takes 2</a:t>
            </a:r>
          </a:p>
        </p:txBody>
      </p:sp>
      <p:pic>
        <p:nvPicPr>
          <p:cNvPr id="20482" name="Picture 2" descr="After school, weekend and online programs in math and computer science for gifted children who enjoy fun, academic challen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698" y="2204794"/>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56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crcs</a:t>
            </a:r>
            <a:endParaRPr lang="en-US" dirty="0"/>
          </a:p>
        </p:txBody>
      </p:sp>
      <p:sp>
        <p:nvSpPr>
          <p:cNvPr id="3" name="Content Placeholder 2"/>
          <p:cNvSpPr>
            <a:spLocks noGrp="1"/>
          </p:cNvSpPr>
          <p:nvPr>
            <p:ph idx="1"/>
          </p:nvPr>
        </p:nvSpPr>
        <p:spPr/>
        <p:txBody>
          <a:bodyPr/>
          <a:lstStyle/>
          <a:p>
            <a:r>
              <a:rPr lang="en-US" dirty="0" smtClean="0"/>
              <a:t>Like a checksum, but better</a:t>
            </a:r>
          </a:p>
          <a:p>
            <a:r>
              <a:rPr lang="en-US" dirty="0" smtClean="0"/>
              <a:t>Somewhat complex polynomial algorithm</a:t>
            </a:r>
          </a:p>
          <a:p>
            <a:r>
              <a:rPr lang="en-US" dirty="0" smtClean="0"/>
              <a:t>Good for detecting </a:t>
            </a:r>
            <a:r>
              <a:rPr lang="en-US" dirty="0" err="1" smtClean="0"/>
              <a:t>bursty</a:t>
            </a:r>
            <a:r>
              <a:rPr lang="en-US" dirty="0" smtClean="0"/>
              <a:t> errors</a:t>
            </a:r>
            <a:endParaRPr lang="en-US" dirty="0"/>
          </a:p>
        </p:txBody>
      </p:sp>
    </p:spTree>
    <p:extLst>
      <p:ext uri="{BB962C8B-B14F-4D97-AF65-F5344CB8AC3E}">
        <p14:creationId xmlns:p14="http://schemas.microsoft.com/office/powerpoint/2010/main" val="209556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Super-basic security</a:t>
            </a:r>
            <a:endParaRPr lang="en-US" dirty="0"/>
          </a:p>
        </p:txBody>
      </p:sp>
      <p:sp>
        <p:nvSpPr>
          <p:cNvPr id="3" name="Content Placeholder 2"/>
          <p:cNvSpPr>
            <a:spLocks noGrp="1"/>
          </p:cNvSpPr>
          <p:nvPr>
            <p:ph idx="1"/>
          </p:nvPr>
        </p:nvSpPr>
        <p:spPr/>
        <p:txBody>
          <a:bodyPr/>
          <a:lstStyle/>
          <a:p>
            <a:r>
              <a:rPr lang="en-US" dirty="0" smtClean="0"/>
              <a:t>Man-in-the-middle attacks</a:t>
            </a:r>
          </a:p>
          <a:p>
            <a:r>
              <a:rPr lang="en-US" dirty="0" smtClean="0"/>
              <a:t>Cryptographic hashing</a:t>
            </a:r>
          </a:p>
          <a:p>
            <a:pPr lvl="1"/>
            <a:r>
              <a:rPr lang="en-US" dirty="0" smtClean="0"/>
              <a:t>Very, very hard to reverse</a:t>
            </a:r>
          </a:p>
          <a:p>
            <a:r>
              <a:rPr lang="en-US" dirty="0" smtClean="0"/>
              <a:t>Digital signatures</a:t>
            </a:r>
          </a:p>
          <a:p>
            <a:pPr lvl="1"/>
            <a:r>
              <a:rPr lang="en-US" dirty="0" smtClean="0"/>
              <a:t>Public/private key encryption</a:t>
            </a:r>
            <a:endParaRPr lang="en-US" dirty="0"/>
          </a:p>
        </p:txBody>
      </p:sp>
      <p:pic>
        <p:nvPicPr>
          <p:cNvPr id="19458" name="Picture 2" descr="http://i.dailymail.co.uk/i/pix/2011/10/19/article-2050367-0E6BFD7700000578-47_964x3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829" y="2002174"/>
            <a:ext cx="6383461" cy="250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56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overview</a:t>
            </a:r>
            <a:endParaRPr lang="en-US" dirty="0"/>
          </a:p>
        </p:txBody>
      </p:sp>
      <p:sp>
        <p:nvSpPr>
          <p:cNvPr id="3" name="Content Placeholder 2"/>
          <p:cNvSpPr>
            <a:spLocks noGrp="1"/>
          </p:cNvSpPr>
          <p:nvPr>
            <p:ph idx="1"/>
          </p:nvPr>
        </p:nvSpPr>
        <p:spPr/>
        <p:txBody>
          <a:bodyPr/>
          <a:lstStyle/>
          <a:p>
            <a:r>
              <a:rPr lang="en-US" dirty="0" smtClean="0"/>
              <a:t>50 minutes</a:t>
            </a:r>
          </a:p>
          <a:p>
            <a:r>
              <a:rPr lang="en-US" dirty="0" smtClean="0"/>
              <a:t>Closed book, closed notes</a:t>
            </a:r>
          </a:p>
          <a:p>
            <a:r>
              <a:rPr lang="en-US" dirty="0" smtClean="0"/>
              <a:t>Covers topics in lectures, projects and </a:t>
            </a:r>
            <a:r>
              <a:rPr lang="en-US" dirty="0" err="1" smtClean="0"/>
              <a:t>homeworks</a:t>
            </a:r>
            <a:endParaRPr lang="en-US" dirty="0" smtClean="0"/>
          </a:p>
          <a:p>
            <a:r>
              <a:rPr lang="en-US" dirty="0" smtClean="0"/>
              <a:t>Not intended to test things you can easily look up</a:t>
            </a:r>
          </a:p>
          <a:p>
            <a:pPr lvl="1"/>
            <a:r>
              <a:rPr lang="en-US" dirty="0" smtClean="0"/>
              <a:t>If something seems like you could Google it in a second, ask JZ</a:t>
            </a:r>
          </a:p>
          <a:p>
            <a:r>
              <a:rPr lang="en-US" dirty="0" smtClean="0"/>
              <a:t>Mixture of straightforward questions and conceptual thought questions</a:t>
            </a:r>
          </a:p>
          <a:p>
            <a:r>
              <a:rPr lang="en-US" b="1" dirty="0" smtClean="0">
                <a:effectLst>
                  <a:outerShdw blurRad="38100" dist="38100" dir="2700000" algn="tl">
                    <a:srgbClr val="000000">
                      <a:alpha val="43137"/>
                    </a:srgbClr>
                  </a:outerShdw>
                </a:effectLst>
              </a:rPr>
              <a:t>Bonus Question</a:t>
            </a:r>
            <a:r>
              <a:rPr lang="en-US" dirty="0" smtClean="0"/>
              <a:t>: name all three TAs for CSE 461</a:t>
            </a:r>
          </a:p>
          <a:p>
            <a:pPr lvl="1"/>
            <a:r>
              <a:rPr lang="en-US" dirty="0" smtClean="0"/>
              <a:t>Keith, Patrick, and Nat</a:t>
            </a:r>
            <a:endParaRPr lang="en-US" dirty="0"/>
          </a:p>
        </p:txBody>
      </p:sp>
      <p:pic>
        <p:nvPicPr>
          <p:cNvPr id="5122" name="Picture 2" descr="http://blogs.oregonstate.edu/hubbub/files/2012/10/Mid-Term-is-Coming-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006" y="1472223"/>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1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Topics</a:t>
            </a:r>
            <a:endParaRPr lang="en-US" dirty="0"/>
          </a:p>
        </p:txBody>
      </p:sp>
      <p:sp>
        <p:nvSpPr>
          <p:cNvPr id="3" name="Content Placeholder 2"/>
          <p:cNvSpPr>
            <a:spLocks noGrp="1"/>
          </p:cNvSpPr>
          <p:nvPr>
            <p:ph idx="1"/>
          </p:nvPr>
        </p:nvSpPr>
        <p:spPr/>
        <p:txBody>
          <a:bodyPr/>
          <a:lstStyle/>
          <a:p>
            <a:r>
              <a:rPr lang="en-US" dirty="0" smtClean="0"/>
              <a:t>End-to-end argument</a:t>
            </a:r>
          </a:p>
          <a:p>
            <a:pPr lvl="1"/>
            <a:r>
              <a:rPr lang="en-US" dirty="0" smtClean="0"/>
              <a:t>Packet ordering and flow control shouldn’t be done by the network; it’s wasted work</a:t>
            </a:r>
          </a:p>
          <a:p>
            <a:pPr lvl="1"/>
            <a:r>
              <a:rPr lang="en-US" dirty="0" smtClean="0"/>
              <a:t>What’s the counterargument?</a:t>
            </a:r>
          </a:p>
          <a:p>
            <a:r>
              <a:rPr lang="en-US" dirty="0" smtClean="0"/>
              <a:t>Sliding window protocol</a:t>
            </a:r>
          </a:p>
          <a:p>
            <a:pPr lvl="1"/>
            <a:r>
              <a:rPr lang="en-US" dirty="0" smtClean="0"/>
              <a:t>Receiver must receive a certain minimum number of segments before sender can send new data</a:t>
            </a:r>
          </a:p>
          <a:p>
            <a:pPr lvl="1"/>
            <a:r>
              <a:rPr lang="en-US" dirty="0" smtClean="0"/>
              <a:t>Used in TCP</a:t>
            </a:r>
          </a:p>
          <a:p>
            <a:r>
              <a:rPr lang="en-US" dirty="0" smtClean="0"/>
              <a:t>Cumulative </a:t>
            </a:r>
            <a:r>
              <a:rPr lang="en-US" dirty="0" err="1" smtClean="0"/>
              <a:t>ACKing</a:t>
            </a:r>
            <a:endParaRPr lang="en-US" dirty="0" smtClean="0"/>
          </a:p>
          <a:p>
            <a:pPr lvl="1"/>
            <a:r>
              <a:rPr lang="en-US" dirty="0" err="1" smtClean="0"/>
              <a:t>ACKing</a:t>
            </a:r>
            <a:r>
              <a:rPr lang="en-US" dirty="0" smtClean="0"/>
              <a:t> a sequence number means you’ve received </a:t>
            </a:r>
            <a:r>
              <a:rPr lang="en-US" b="1" dirty="0" smtClean="0"/>
              <a:t>all</a:t>
            </a:r>
            <a:r>
              <a:rPr lang="en-US" dirty="0" smtClean="0"/>
              <a:t> data preceding that sequence number</a:t>
            </a:r>
            <a:endParaRPr lang="en-US" b="1" dirty="0" smtClean="0"/>
          </a:p>
          <a:p>
            <a:endParaRPr lang="en-US" dirty="0"/>
          </a:p>
        </p:txBody>
      </p:sp>
    </p:spTree>
    <p:extLst>
      <p:ext uri="{BB962C8B-B14F-4D97-AF65-F5344CB8AC3E}">
        <p14:creationId xmlns:p14="http://schemas.microsoft.com/office/powerpoint/2010/main" val="47292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1 questions</a:t>
            </a:r>
            <a:endParaRPr lang="en-US" dirty="0"/>
          </a:p>
        </p:txBody>
      </p:sp>
      <p:sp>
        <p:nvSpPr>
          <p:cNvPr id="3" name="Content Placeholder 2"/>
          <p:cNvSpPr>
            <a:spLocks noGrp="1"/>
          </p:cNvSpPr>
          <p:nvPr>
            <p:ph idx="1"/>
          </p:nvPr>
        </p:nvSpPr>
        <p:spPr/>
        <p:txBody>
          <a:bodyPr/>
          <a:lstStyle/>
          <a:p>
            <a:r>
              <a:rPr lang="en-US" dirty="0" smtClean="0"/>
              <a:t>Could you use cumulative ACKs without breaking the protocol? Would it be useful?</a:t>
            </a:r>
          </a:p>
          <a:p>
            <a:r>
              <a:rPr lang="en-US" dirty="0" smtClean="0"/>
              <a:t>Why use headers?</a:t>
            </a:r>
          </a:p>
          <a:p>
            <a:r>
              <a:rPr lang="en-US" dirty="0" smtClean="0"/>
              <a:t>Why does the registration server need to be idempotent</a:t>
            </a:r>
            <a:r>
              <a:rPr lang="en-US" dirty="0" smtClean="0"/>
              <a:t>?</a:t>
            </a:r>
          </a:p>
          <a:p>
            <a:pPr lvl="1"/>
            <a:r>
              <a:rPr lang="en-US" dirty="0" smtClean="0"/>
              <a:t>Idempotent: </a:t>
            </a:r>
            <a:r>
              <a:rPr lang="en-US" dirty="0"/>
              <a:t>can be applied multiple times without changing the result beyond the initial application</a:t>
            </a:r>
            <a:endParaRPr lang="en-US" dirty="0"/>
          </a:p>
        </p:txBody>
      </p:sp>
    </p:spTree>
    <p:extLst>
      <p:ext uri="{BB962C8B-B14F-4D97-AF65-F5344CB8AC3E}">
        <p14:creationId xmlns:p14="http://schemas.microsoft.com/office/powerpoint/2010/main" val="108859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exam questions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771" y="2704245"/>
            <a:ext cx="23526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a:t>
            </a:r>
            <a:endParaRPr lang="en-US" dirty="0"/>
          </a:p>
        </p:txBody>
      </p:sp>
      <p:sp>
        <p:nvSpPr>
          <p:cNvPr id="3" name="Content Placeholder 2"/>
          <p:cNvSpPr>
            <a:spLocks noGrp="1"/>
          </p:cNvSpPr>
          <p:nvPr>
            <p:ph idx="1"/>
          </p:nvPr>
        </p:nvSpPr>
        <p:spPr/>
        <p:txBody>
          <a:bodyPr/>
          <a:lstStyle/>
          <a:p>
            <a:pPr marL="0" indent="0">
              <a:buNone/>
            </a:pPr>
            <a:r>
              <a:rPr lang="en-US" dirty="0" smtClean="0"/>
              <a:t>Ethernet and 802.11 both support </a:t>
            </a:r>
            <a:r>
              <a:rPr lang="en-US" dirty="0"/>
              <a:t>multiple data rates. When an Ethernet cable is plugged into the device, it communicates with the other </a:t>
            </a:r>
            <a:r>
              <a:rPr lang="en-US" dirty="0" smtClean="0"/>
              <a:t>end</a:t>
            </a:r>
            <a:r>
              <a:rPr lang="en-US" dirty="0"/>
              <a:t>, chooses a rate to use, and then sticks with it. </a:t>
            </a:r>
            <a:r>
              <a:rPr lang="en-US" dirty="0" smtClean="0"/>
              <a:t>802.11 devices, however, continuously talk to the AP to choose a </a:t>
            </a:r>
            <a:r>
              <a:rPr lang="en-US" dirty="0"/>
              <a:t>specific rate to use for the next short while, adjusting that rate up and down as </a:t>
            </a:r>
            <a:r>
              <a:rPr lang="en-US" dirty="0" smtClean="0"/>
              <a:t>they </a:t>
            </a:r>
            <a:r>
              <a:rPr lang="en-US" dirty="0"/>
              <a:t>please</a:t>
            </a:r>
            <a:r>
              <a:rPr lang="en-US" dirty="0" smtClean="0"/>
              <a:t>.</a:t>
            </a:r>
          </a:p>
          <a:p>
            <a:pPr marL="0" indent="0">
              <a:buNone/>
            </a:pPr>
            <a:r>
              <a:rPr lang="en-US" dirty="0" smtClean="0"/>
              <a:t>Why is it a good idea for 802.11 to repeatedly choose transmission rates? Why is it </a:t>
            </a:r>
            <a:r>
              <a:rPr lang="en-US" b="1" dirty="0" smtClean="0"/>
              <a:t>not</a:t>
            </a:r>
            <a:r>
              <a:rPr lang="en-US" dirty="0" smtClean="0"/>
              <a:t> a good idea for Ethernet to do this? (Discuss with someone near you.)</a:t>
            </a:r>
            <a:endParaRPr lang="en-US" b="1" dirty="0"/>
          </a:p>
          <a:p>
            <a:pPr marL="0" indent="0">
              <a:buNone/>
            </a:pPr>
            <a:endParaRPr lang="en-US" dirty="0"/>
          </a:p>
        </p:txBody>
      </p:sp>
    </p:spTree>
    <p:extLst>
      <p:ext uri="{BB962C8B-B14F-4D97-AF65-F5344CB8AC3E}">
        <p14:creationId xmlns:p14="http://schemas.microsoft.com/office/powerpoint/2010/main" val="1870525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0" indent="0">
              <a:buNone/>
            </a:pPr>
            <a:r>
              <a:rPr lang="en-US" dirty="0"/>
              <a:t>The 802.11 signal-to-noise ratio can change dramatically over time, which strongly affects </a:t>
            </a:r>
            <a:r>
              <a:rPr lang="en-US" dirty="0" smtClean="0"/>
              <a:t>the </a:t>
            </a:r>
            <a:r>
              <a:rPr lang="en-US" dirty="0"/>
              <a:t>possible transmission rates. Unless 802.11 adapted, it would have to choose between </a:t>
            </a:r>
            <a:r>
              <a:rPr lang="en-US" dirty="0" smtClean="0"/>
              <a:t>wide </a:t>
            </a:r>
            <a:r>
              <a:rPr lang="en-US" dirty="0"/>
              <a:t>coverage at low rates and high rates at low coverage. Dynamic adaptation lets it try to </a:t>
            </a:r>
            <a:r>
              <a:rPr lang="en-US" dirty="0" smtClean="0"/>
              <a:t>achieve </a:t>
            </a:r>
            <a:r>
              <a:rPr lang="en-US" dirty="0"/>
              <a:t>both. Ethernet operates in a much more constrained environment, with strict limits </a:t>
            </a:r>
            <a:r>
              <a:rPr lang="en-US" dirty="0" smtClean="0"/>
              <a:t>on </a:t>
            </a:r>
            <a:r>
              <a:rPr lang="en-US" dirty="0"/>
              <a:t>signal quality imposed by the specification. The environment does not change </a:t>
            </a:r>
            <a:r>
              <a:rPr lang="en-US" dirty="0" smtClean="0"/>
              <a:t>dynamically</a:t>
            </a:r>
            <a:r>
              <a:rPr lang="en-US" dirty="0"/>
              <a:t>.</a:t>
            </a:r>
          </a:p>
          <a:p>
            <a:pPr marL="0" indent="0">
              <a:buNone/>
            </a:pPr>
            <a:endParaRPr lang="en-US" dirty="0"/>
          </a:p>
        </p:txBody>
      </p:sp>
    </p:spTree>
    <p:extLst>
      <p:ext uri="{BB962C8B-B14F-4D97-AF65-F5344CB8AC3E}">
        <p14:creationId xmlns:p14="http://schemas.microsoft.com/office/powerpoint/2010/main" val="3194835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a:t>
            </a:r>
            <a:endParaRPr lang="en-US" dirty="0"/>
          </a:p>
        </p:txBody>
      </p:sp>
      <p:sp>
        <p:nvSpPr>
          <p:cNvPr id="3" name="Content Placeholder 2"/>
          <p:cNvSpPr>
            <a:spLocks noGrp="1"/>
          </p:cNvSpPr>
          <p:nvPr>
            <p:ph idx="1"/>
          </p:nvPr>
        </p:nvSpPr>
        <p:spPr/>
        <p:txBody>
          <a:bodyPr/>
          <a:lstStyle/>
          <a:p>
            <a:pPr marL="0" indent="0">
              <a:buNone/>
            </a:pPr>
            <a:r>
              <a:rPr lang="en-US" dirty="0" smtClean="0"/>
              <a:t>A sender and receiver are using the sliding window protocol, with cumulative ACKs. The receiver has a bug where it repeats the last ACK it sent whenever it hasn’t received a data frame in the last 10 msec. The connection is bad enough that some data and ACK frames may be lost. Will the sender and receiver achieve reliable transmission? Will this protocol fail? </a:t>
            </a:r>
            <a:r>
              <a:rPr lang="en-US" dirty="0"/>
              <a:t>? (Discuss with someone near you</a:t>
            </a:r>
            <a:r>
              <a:rPr lang="en-US" dirty="0" smtClean="0"/>
              <a:t>.)</a:t>
            </a:r>
            <a:endParaRPr lang="en-US" b="1" dirty="0"/>
          </a:p>
        </p:txBody>
      </p:sp>
    </p:spTree>
    <p:extLst>
      <p:ext uri="{BB962C8B-B14F-4D97-AF65-F5344CB8AC3E}">
        <p14:creationId xmlns:p14="http://schemas.microsoft.com/office/powerpoint/2010/main" val="3854324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0" indent="0">
              <a:buNone/>
            </a:pPr>
            <a:r>
              <a:rPr lang="en-US" dirty="0" smtClean="0"/>
              <a:t>They’ll achieve reliable transmission, assuming no bugs other than those described. The extra ACKs will simply repeat a previously sent ACK. They won’t affect the sender’s window; the sender will view them as duplicate ACKs and drop them.</a:t>
            </a:r>
          </a:p>
          <a:p>
            <a:pPr marL="0" indent="0">
              <a:buNone/>
            </a:pPr>
            <a:endParaRPr lang="en-US" dirty="0"/>
          </a:p>
        </p:txBody>
      </p:sp>
    </p:spTree>
    <p:extLst>
      <p:ext uri="{BB962C8B-B14F-4D97-AF65-F5344CB8AC3E}">
        <p14:creationId xmlns:p14="http://schemas.microsoft.com/office/powerpoint/2010/main" val="1492799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a:t>
            </a:r>
            <a:endParaRPr lang="en-US" dirty="0"/>
          </a:p>
        </p:txBody>
      </p:sp>
      <p:sp>
        <p:nvSpPr>
          <p:cNvPr id="3" name="Content Placeholder 2"/>
          <p:cNvSpPr>
            <a:spLocks noGrp="1"/>
          </p:cNvSpPr>
          <p:nvPr>
            <p:ph idx="1"/>
          </p:nvPr>
        </p:nvSpPr>
        <p:spPr/>
        <p:txBody>
          <a:bodyPr/>
          <a:lstStyle/>
          <a:p>
            <a:pPr marL="0" indent="0">
              <a:buNone/>
            </a:pPr>
            <a:r>
              <a:rPr lang="en-US" dirty="0"/>
              <a:t>In Project 1 your code sent UDP packets from a client to a server. If we were to look at the </a:t>
            </a:r>
            <a:r>
              <a:rPr lang="en-US" dirty="0" smtClean="0"/>
              <a:t>bits </a:t>
            </a:r>
            <a:r>
              <a:rPr lang="en-US" dirty="0"/>
              <a:t>actually being carried on the wire (assuming we're using a wired network), we'd find the </a:t>
            </a:r>
            <a:r>
              <a:rPr lang="en-US" dirty="0" smtClean="0"/>
              <a:t>destination </a:t>
            </a:r>
            <a:r>
              <a:rPr lang="en-US" dirty="0"/>
              <a:t>IP address and port were part of the bits being </a:t>
            </a:r>
            <a:r>
              <a:rPr lang="en-US" dirty="0" smtClean="0"/>
              <a:t>sent. Did </a:t>
            </a:r>
            <a:r>
              <a:rPr lang="en-US" dirty="0"/>
              <a:t>the bits on the wire also carry a destination MAC address, or not?</a:t>
            </a:r>
          </a:p>
        </p:txBody>
      </p:sp>
    </p:spTree>
    <p:extLst>
      <p:ext uri="{BB962C8B-B14F-4D97-AF65-F5344CB8AC3E}">
        <p14:creationId xmlns:p14="http://schemas.microsoft.com/office/powerpoint/2010/main" val="3854324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0" indent="0">
              <a:buNone/>
            </a:pPr>
            <a:r>
              <a:rPr lang="en-US" dirty="0"/>
              <a:t>Yes. All data delivery happens at the link layer, which uses MAC addresses. Higher level </a:t>
            </a:r>
            <a:r>
              <a:rPr lang="en-US" dirty="0" smtClean="0"/>
              <a:t>protocols</a:t>
            </a:r>
            <a:r>
              <a:rPr lang="en-US" dirty="0"/>
              <a:t>, like UDP, are encapsulated in link layer frames.</a:t>
            </a:r>
          </a:p>
        </p:txBody>
      </p:sp>
    </p:spTree>
    <p:extLst>
      <p:ext uri="{BB962C8B-B14F-4D97-AF65-F5344CB8AC3E}">
        <p14:creationId xmlns:p14="http://schemas.microsoft.com/office/powerpoint/2010/main" val="14927997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a:t>
            </a:r>
            <a:endParaRPr lang="en-US" dirty="0"/>
          </a:p>
        </p:txBody>
      </p:sp>
      <p:sp>
        <p:nvSpPr>
          <p:cNvPr id="3" name="Content Placeholder 2"/>
          <p:cNvSpPr>
            <a:spLocks noGrp="1"/>
          </p:cNvSpPr>
          <p:nvPr>
            <p:ph idx="1"/>
          </p:nvPr>
        </p:nvSpPr>
        <p:spPr/>
        <p:txBody>
          <a:bodyPr/>
          <a:lstStyle/>
          <a:p>
            <a:pPr marL="0" indent="0">
              <a:buNone/>
            </a:pPr>
            <a:r>
              <a:rPr lang="en-US" dirty="0"/>
              <a:t>Sliding window protocols specify a sending window and a receiving window. Can it ever </a:t>
            </a:r>
            <a:r>
              <a:rPr lang="en-US" dirty="0" smtClean="0"/>
              <a:t>be </a:t>
            </a:r>
            <a:r>
              <a:rPr lang="en-US" dirty="0"/>
              <a:t>useful for the sending window to be larger than the receiving window? Briefly explain </a:t>
            </a:r>
            <a:r>
              <a:rPr lang="en-US" dirty="0" smtClean="0"/>
              <a:t>your </a:t>
            </a:r>
            <a:r>
              <a:rPr lang="en-US" dirty="0"/>
              <a:t>answer.</a:t>
            </a:r>
          </a:p>
        </p:txBody>
      </p:sp>
    </p:spTree>
    <p:extLst>
      <p:ext uri="{BB962C8B-B14F-4D97-AF65-F5344CB8AC3E}">
        <p14:creationId xmlns:p14="http://schemas.microsoft.com/office/powerpoint/2010/main" val="4158216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Layers &amp; Encapsulation</a:t>
            </a:r>
          </a:p>
        </p:txBody>
      </p:sp>
      <p:sp>
        <p:nvSpPr>
          <p:cNvPr id="9" name="Rounded Rectangle 8"/>
          <p:cNvSpPr/>
          <p:nvPr/>
        </p:nvSpPr>
        <p:spPr>
          <a:xfrm>
            <a:off x="2305539" y="2250830"/>
            <a:ext cx="1797538" cy="8124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Application</a:t>
            </a:r>
            <a:endParaRPr lang="en-US" dirty="0"/>
          </a:p>
        </p:txBody>
      </p:sp>
      <p:sp>
        <p:nvSpPr>
          <p:cNvPr id="10" name="Rounded Rectangle 9"/>
          <p:cNvSpPr/>
          <p:nvPr/>
        </p:nvSpPr>
        <p:spPr>
          <a:xfrm>
            <a:off x="7043669" y="2250828"/>
            <a:ext cx="1797538" cy="8124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Application</a:t>
            </a:r>
            <a:endParaRPr lang="en-US" dirty="0"/>
          </a:p>
        </p:txBody>
      </p:sp>
      <p:sp>
        <p:nvSpPr>
          <p:cNvPr id="12" name="Rounded Rectangle 11"/>
          <p:cNvSpPr/>
          <p:nvPr/>
        </p:nvSpPr>
        <p:spPr>
          <a:xfrm>
            <a:off x="2305539" y="3234889"/>
            <a:ext cx="1797538" cy="8124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Transport</a:t>
            </a:r>
            <a:endParaRPr lang="en-US" dirty="0"/>
          </a:p>
        </p:txBody>
      </p:sp>
      <p:sp>
        <p:nvSpPr>
          <p:cNvPr id="13" name="Rounded Rectangle 12"/>
          <p:cNvSpPr/>
          <p:nvPr/>
        </p:nvSpPr>
        <p:spPr>
          <a:xfrm>
            <a:off x="7043669" y="3234888"/>
            <a:ext cx="1797538" cy="8124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Transport</a:t>
            </a:r>
            <a:endParaRPr lang="en-US" dirty="0"/>
          </a:p>
        </p:txBody>
      </p:sp>
      <p:sp>
        <p:nvSpPr>
          <p:cNvPr id="14" name="Rounded Rectangle 13"/>
          <p:cNvSpPr/>
          <p:nvPr/>
        </p:nvSpPr>
        <p:spPr>
          <a:xfrm>
            <a:off x="2305539" y="4175095"/>
            <a:ext cx="1797538" cy="8124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Network</a:t>
            </a:r>
            <a:endParaRPr lang="en-US" dirty="0"/>
          </a:p>
        </p:txBody>
      </p:sp>
      <p:sp>
        <p:nvSpPr>
          <p:cNvPr id="15" name="Rounded Rectangle 14"/>
          <p:cNvSpPr/>
          <p:nvPr/>
        </p:nvSpPr>
        <p:spPr>
          <a:xfrm>
            <a:off x="2305539" y="5114798"/>
            <a:ext cx="1797538" cy="81245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Data Link/</a:t>
            </a:r>
            <a:br>
              <a:rPr lang="en-US" dirty="0" smtClean="0"/>
            </a:br>
            <a:r>
              <a:rPr lang="en-US" dirty="0" smtClean="0"/>
              <a:t>Physical</a:t>
            </a:r>
            <a:endParaRPr lang="en-US" dirty="0"/>
          </a:p>
        </p:txBody>
      </p:sp>
      <p:sp>
        <p:nvSpPr>
          <p:cNvPr id="16" name="Rounded Rectangle 15"/>
          <p:cNvSpPr/>
          <p:nvPr/>
        </p:nvSpPr>
        <p:spPr>
          <a:xfrm>
            <a:off x="7043669" y="4175095"/>
            <a:ext cx="1797538" cy="8124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Network</a:t>
            </a:r>
            <a:endParaRPr lang="en-US" dirty="0"/>
          </a:p>
        </p:txBody>
      </p:sp>
      <p:sp>
        <p:nvSpPr>
          <p:cNvPr id="17" name="Rounded Rectangle 16"/>
          <p:cNvSpPr/>
          <p:nvPr/>
        </p:nvSpPr>
        <p:spPr>
          <a:xfrm>
            <a:off x="7043669" y="5114797"/>
            <a:ext cx="1797538" cy="81245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Data Link/</a:t>
            </a:r>
            <a:br>
              <a:rPr lang="en-US" dirty="0"/>
            </a:br>
            <a:r>
              <a:rPr lang="en-US" dirty="0"/>
              <a:t>Physical</a:t>
            </a:r>
          </a:p>
        </p:txBody>
      </p:sp>
      <p:cxnSp>
        <p:nvCxnSpPr>
          <p:cNvPr id="19" name="Curved Connector 18"/>
          <p:cNvCxnSpPr>
            <a:stCxn id="15" idx="2"/>
            <a:endCxn id="17" idx="2"/>
          </p:cNvCxnSpPr>
          <p:nvPr/>
        </p:nvCxnSpPr>
        <p:spPr>
          <a:xfrm rot="5400000" flipH="1" flipV="1">
            <a:off x="5573372" y="3558192"/>
            <a:ext cx="1" cy="4738130"/>
          </a:xfrm>
          <a:prstGeom prst="curvedConnector3">
            <a:avLst>
              <a:gd name="adj1" fmla="val -22860000000"/>
            </a:avLst>
          </a:prstGeom>
          <a:ln>
            <a:solidFill>
              <a:schemeClr val="tx2">
                <a:lumMod val="50000"/>
              </a:schemeClr>
            </a:solidFill>
            <a:prstDash val="solid"/>
            <a:headEnd type="arrow"/>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3204307" y="3063289"/>
            <a:ext cx="1" cy="171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3204306" y="4050745"/>
            <a:ext cx="1" cy="171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3204305" y="4987554"/>
            <a:ext cx="1" cy="171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3" idx="0"/>
            <a:endCxn id="10" idx="2"/>
          </p:cNvCxnSpPr>
          <p:nvPr/>
        </p:nvCxnSpPr>
        <p:spPr>
          <a:xfrm flipV="1">
            <a:off x="7942438" y="3063287"/>
            <a:ext cx="0" cy="17160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942438" y="4003494"/>
            <a:ext cx="0" cy="17160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948353" y="4943197"/>
            <a:ext cx="0" cy="17160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3601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0" indent="0">
              <a:buNone/>
            </a:pPr>
            <a:r>
              <a:rPr lang="en-US" dirty="0"/>
              <a:t>Yes, possibly. The sending window limits the amount of data that can </a:t>
            </a:r>
            <a:r>
              <a:rPr lang="en-US" dirty="0" smtClean="0"/>
              <a:t>be in </a:t>
            </a:r>
            <a:r>
              <a:rPr lang="en-US" dirty="0"/>
              <a:t>flight but </a:t>
            </a:r>
            <a:r>
              <a:rPr lang="en-US" dirty="0" smtClean="0"/>
              <a:t>unacknowledged</a:t>
            </a:r>
            <a:r>
              <a:rPr lang="en-US" dirty="0"/>
              <a:t>. The receiver window is a limit on the memory </a:t>
            </a:r>
            <a:r>
              <a:rPr lang="en-US" dirty="0" smtClean="0"/>
              <a:t>available </a:t>
            </a:r>
            <a:r>
              <a:rPr lang="en-US" dirty="0"/>
              <a:t>for buffering and </a:t>
            </a:r>
            <a:r>
              <a:rPr lang="en-US" dirty="0" smtClean="0"/>
              <a:t>reordering</a:t>
            </a:r>
            <a:r>
              <a:rPr lang="en-US" dirty="0"/>
              <a:t>. If the receiver is capable of consuming each incoming frame basically as it </a:t>
            </a:r>
            <a:r>
              <a:rPr lang="en-US" dirty="0" smtClean="0"/>
              <a:t>arrives</a:t>
            </a:r>
            <a:r>
              <a:rPr lang="en-US" dirty="0"/>
              <a:t>, it could have a very small receive window. In that case, the send window could be </a:t>
            </a:r>
            <a:r>
              <a:rPr lang="en-US" dirty="0" smtClean="0"/>
              <a:t>larger </a:t>
            </a:r>
            <a:r>
              <a:rPr lang="en-US" dirty="0"/>
              <a:t>than the receive, to allow frames to be in flight (on the wire).</a:t>
            </a:r>
          </a:p>
        </p:txBody>
      </p:sp>
    </p:spTree>
    <p:extLst>
      <p:ext uri="{BB962C8B-B14F-4D97-AF65-F5344CB8AC3E}">
        <p14:creationId xmlns:p14="http://schemas.microsoft.com/office/powerpoint/2010/main" val="239364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study suggestions</a:t>
            </a:r>
            <a:endParaRPr lang="en-US" dirty="0"/>
          </a:p>
        </p:txBody>
      </p:sp>
      <p:sp>
        <p:nvSpPr>
          <p:cNvPr id="3" name="Content Placeholder 2"/>
          <p:cNvSpPr>
            <a:spLocks noGrp="1"/>
          </p:cNvSpPr>
          <p:nvPr>
            <p:ph idx="1"/>
          </p:nvPr>
        </p:nvSpPr>
        <p:spPr/>
        <p:txBody>
          <a:bodyPr/>
          <a:lstStyle/>
          <a:p>
            <a:r>
              <a:rPr lang="en-US" dirty="0" smtClean="0"/>
              <a:t>Read through your project 0 &amp; 1 code and diagram what it’s doing</a:t>
            </a:r>
          </a:p>
          <a:p>
            <a:r>
              <a:rPr lang="en-US" dirty="0" smtClean="0"/>
              <a:t>Review HW problems; do similar problems</a:t>
            </a:r>
          </a:p>
          <a:p>
            <a:r>
              <a:rPr lang="en-US" dirty="0" smtClean="0"/>
              <a:t>Watch David </a:t>
            </a:r>
            <a:r>
              <a:rPr lang="en-US" dirty="0" err="1" smtClean="0"/>
              <a:t>Wetherall’s</a:t>
            </a:r>
            <a:r>
              <a:rPr lang="en-US" dirty="0" smtClean="0"/>
              <a:t> </a:t>
            </a:r>
            <a:r>
              <a:rPr lang="en-US" dirty="0" err="1" smtClean="0"/>
              <a:t>Coursera</a:t>
            </a:r>
            <a:r>
              <a:rPr lang="en-US" dirty="0" smtClean="0"/>
              <a:t> course videos</a:t>
            </a:r>
          </a:p>
          <a:p>
            <a:r>
              <a:rPr lang="en-US" dirty="0" smtClean="0"/>
              <a:t>Review old midterms</a:t>
            </a:r>
          </a:p>
          <a:p>
            <a:pPr lvl="1"/>
            <a:r>
              <a:rPr lang="en-US" dirty="0" smtClean="0"/>
              <a:t>Available on CSE site (but cover somewhat different material than what ours will)</a:t>
            </a:r>
            <a:endParaRPr lang="en-US" dirty="0"/>
          </a:p>
        </p:txBody>
      </p:sp>
    </p:spTree>
    <p:extLst>
      <p:ext uri="{BB962C8B-B14F-4D97-AF65-F5344CB8AC3E}">
        <p14:creationId xmlns:p14="http://schemas.microsoft.com/office/powerpoint/2010/main" val="286016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365" y="2399057"/>
            <a:ext cx="3810532" cy="3810532"/>
          </a:xfrm>
          <a:prstGeom prst="rect">
            <a:avLst/>
          </a:prstGeom>
        </p:spPr>
      </p:pic>
    </p:spTree>
    <p:extLst>
      <p:ext uri="{BB962C8B-B14F-4D97-AF65-F5344CB8AC3E}">
        <p14:creationId xmlns:p14="http://schemas.microsoft.com/office/powerpoint/2010/main" val="3795888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Layer</a:t>
            </a:r>
            <a:endParaRPr lang="en-US" dirty="0"/>
          </a:p>
        </p:txBody>
      </p:sp>
      <p:sp>
        <p:nvSpPr>
          <p:cNvPr id="9" name="Rounded Rectangle 8"/>
          <p:cNvSpPr/>
          <p:nvPr/>
        </p:nvSpPr>
        <p:spPr>
          <a:xfrm>
            <a:off x="2305539" y="1992922"/>
            <a:ext cx="1797538" cy="8124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Application</a:t>
            </a:r>
            <a:endParaRPr lang="en-US" dirty="0"/>
          </a:p>
        </p:txBody>
      </p:sp>
      <p:sp>
        <p:nvSpPr>
          <p:cNvPr id="10" name="Rounded Rectangle 9"/>
          <p:cNvSpPr/>
          <p:nvPr/>
        </p:nvSpPr>
        <p:spPr>
          <a:xfrm>
            <a:off x="7043669" y="1992920"/>
            <a:ext cx="1797538" cy="8124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Application</a:t>
            </a:r>
            <a:endParaRPr lang="en-US" dirty="0"/>
          </a:p>
        </p:txBody>
      </p:sp>
      <p:sp>
        <p:nvSpPr>
          <p:cNvPr id="18" name="Content Placeholder 2"/>
          <p:cNvSpPr>
            <a:spLocks noGrp="1"/>
          </p:cNvSpPr>
          <p:nvPr>
            <p:ph idx="1"/>
          </p:nvPr>
        </p:nvSpPr>
        <p:spPr>
          <a:xfrm>
            <a:off x="685801" y="2805381"/>
            <a:ext cx="10131425" cy="2985819"/>
          </a:xfrm>
        </p:spPr>
        <p:txBody>
          <a:bodyPr/>
          <a:lstStyle/>
          <a:p>
            <a:r>
              <a:rPr lang="en-US" dirty="0" smtClean="0"/>
              <a:t>Used by applications</a:t>
            </a:r>
          </a:p>
          <a:p>
            <a:r>
              <a:rPr lang="en-US" dirty="0" smtClean="0"/>
              <a:t>Protocol is arbitrary</a:t>
            </a:r>
          </a:p>
          <a:p>
            <a:endParaRPr lang="en-US" dirty="0"/>
          </a:p>
        </p:txBody>
      </p:sp>
    </p:spTree>
    <p:extLst>
      <p:ext uri="{BB962C8B-B14F-4D97-AF65-F5344CB8AC3E}">
        <p14:creationId xmlns:p14="http://schemas.microsoft.com/office/powerpoint/2010/main" val="33019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Layer</a:t>
            </a:r>
            <a:endParaRPr lang="en-US" dirty="0"/>
          </a:p>
        </p:txBody>
      </p:sp>
      <p:sp>
        <p:nvSpPr>
          <p:cNvPr id="12" name="Rounded Rectangle 11"/>
          <p:cNvSpPr/>
          <p:nvPr/>
        </p:nvSpPr>
        <p:spPr>
          <a:xfrm>
            <a:off x="2305539" y="1968797"/>
            <a:ext cx="1797538" cy="8124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Transport</a:t>
            </a:r>
            <a:endParaRPr lang="en-US" dirty="0"/>
          </a:p>
        </p:txBody>
      </p:sp>
      <p:sp>
        <p:nvSpPr>
          <p:cNvPr id="13" name="Rounded Rectangle 12"/>
          <p:cNvSpPr/>
          <p:nvPr/>
        </p:nvSpPr>
        <p:spPr>
          <a:xfrm>
            <a:off x="7043669" y="1968796"/>
            <a:ext cx="1797538" cy="8124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Transport</a:t>
            </a:r>
            <a:endParaRPr lang="en-US" dirty="0"/>
          </a:p>
        </p:txBody>
      </p:sp>
      <p:sp>
        <p:nvSpPr>
          <p:cNvPr id="21" name="Content Placeholder 2"/>
          <p:cNvSpPr>
            <a:spLocks noGrp="1"/>
          </p:cNvSpPr>
          <p:nvPr>
            <p:ph idx="1"/>
          </p:nvPr>
        </p:nvSpPr>
        <p:spPr>
          <a:xfrm>
            <a:off x="685801" y="2805381"/>
            <a:ext cx="10131425" cy="2985819"/>
          </a:xfrm>
        </p:spPr>
        <p:txBody>
          <a:bodyPr/>
          <a:lstStyle/>
          <a:p>
            <a:r>
              <a:rPr lang="en-US" dirty="0" smtClean="0"/>
              <a:t>Involves packaging of data for transport</a:t>
            </a:r>
          </a:p>
          <a:p>
            <a:r>
              <a:rPr lang="en-US" dirty="0" smtClean="0"/>
              <a:t>UDP/TCP and ports</a:t>
            </a:r>
            <a:endParaRPr lang="en-US" dirty="0"/>
          </a:p>
        </p:txBody>
      </p:sp>
    </p:spTree>
    <p:extLst>
      <p:ext uri="{BB962C8B-B14F-4D97-AF65-F5344CB8AC3E}">
        <p14:creationId xmlns:p14="http://schemas.microsoft.com/office/powerpoint/2010/main" val="33019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Layers &amp; Encapsulation</a:t>
            </a:r>
          </a:p>
        </p:txBody>
      </p:sp>
      <p:sp>
        <p:nvSpPr>
          <p:cNvPr id="14" name="Rounded Rectangle 13"/>
          <p:cNvSpPr/>
          <p:nvPr/>
        </p:nvSpPr>
        <p:spPr>
          <a:xfrm>
            <a:off x="2305539" y="1986787"/>
            <a:ext cx="1797538" cy="8124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Network</a:t>
            </a:r>
            <a:endParaRPr lang="en-US" dirty="0"/>
          </a:p>
        </p:txBody>
      </p:sp>
      <p:sp>
        <p:nvSpPr>
          <p:cNvPr id="16" name="Rounded Rectangle 15"/>
          <p:cNvSpPr/>
          <p:nvPr/>
        </p:nvSpPr>
        <p:spPr>
          <a:xfrm>
            <a:off x="7043669" y="1986787"/>
            <a:ext cx="1797538" cy="8124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Network</a:t>
            </a:r>
            <a:endParaRPr lang="en-US" dirty="0"/>
          </a:p>
        </p:txBody>
      </p:sp>
      <p:sp>
        <p:nvSpPr>
          <p:cNvPr id="18" name="Content Placeholder 2"/>
          <p:cNvSpPr>
            <a:spLocks noGrp="1"/>
          </p:cNvSpPr>
          <p:nvPr>
            <p:ph idx="1"/>
          </p:nvPr>
        </p:nvSpPr>
        <p:spPr>
          <a:xfrm>
            <a:off x="685801" y="2805381"/>
            <a:ext cx="10131425" cy="2985819"/>
          </a:xfrm>
        </p:spPr>
        <p:txBody>
          <a:bodyPr/>
          <a:lstStyle/>
          <a:p>
            <a:r>
              <a:rPr lang="en-US" dirty="0" smtClean="0"/>
              <a:t>Handles issues related to routing on the network</a:t>
            </a:r>
          </a:p>
          <a:p>
            <a:r>
              <a:rPr lang="en-US" dirty="0" smtClean="0"/>
              <a:t>Data treated as packets</a:t>
            </a:r>
            <a:endParaRPr lang="en-US" dirty="0"/>
          </a:p>
        </p:txBody>
      </p:sp>
    </p:spTree>
    <p:extLst>
      <p:ext uri="{BB962C8B-B14F-4D97-AF65-F5344CB8AC3E}">
        <p14:creationId xmlns:p14="http://schemas.microsoft.com/office/powerpoint/2010/main" val="33019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link/Physical Layers</a:t>
            </a:r>
            <a:endParaRPr lang="en-US" dirty="0"/>
          </a:p>
        </p:txBody>
      </p:sp>
      <p:sp>
        <p:nvSpPr>
          <p:cNvPr id="15" name="Rounded Rectangle 14"/>
          <p:cNvSpPr/>
          <p:nvPr/>
        </p:nvSpPr>
        <p:spPr>
          <a:xfrm>
            <a:off x="2172678" y="2129321"/>
            <a:ext cx="1797538" cy="81245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Data Link/</a:t>
            </a:r>
            <a:br>
              <a:rPr lang="en-US" dirty="0" smtClean="0"/>
            </a:br>
            <a:r>
              <a:rPr lang="en-US" dirty="0" smtClean="0"/>
              <a:t>Physical</a:t>
            </a:r>
            <a:endParaRPr lang="en-US" dirty="0"/>
          </a:p>
        </p:txBody>
      </p:sp>
      <p:sp>
        <p:nvSpPr>
          <p:cNvPr id="17" name="Rounded Rectangle 16"/>
          <p:cNvSpPr/>
          <p:nvPr/>
        </p:nvSpPr>
        <p:spPr>
          <a:xfrm>
            <a:off x="6910808" y="2129320"/>
            <a:ext cx="1797538" cy="81245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Data Link/</a:t>
            </a:r>
            <a:br>
              <a:rPr lang="en-US" dirty="0"/>
            </a:br>
            <a:r>
              <a:rPr lang="en-US" dirty="0"/>
              <a:t>Physical</a:t>
            </a:r>
          </a:p>
        </p:txBody>
      </p:sp>
      <p:cxnSp>
        <p:nvCxnSpPr>
          <p:cNvPr id="19" name="Curved Connector 18"/>
          <p:cNvCxnSpPr>
            <a:stCxn id="15" idx="2"/>
            <a:endCxn id="17" idx="2"/>
          </p:cNvCxnSpPr>
          <p:nvPr/>
        </p:nvCxnSpPr>
        <p:spPr>
          <a:xfrm rot="5400000" flipH="1" flipV="1">
            <a:off x="5440511" y="572715"/>
            <a:ext cx="1" cy="4738130"/>
          </a:xfrm>
          <a:prstGeom prst="curvedConnector3">
            <a:avLst>
              <a:gd name="adj1" fmla="val -22860000000"/>
            </a:avLst>
          </a:prstGeom>
          <a:ln>
            <a:solidFill>
              <a:schemeClr val="tx2">
                <a:lumMod val="50000"/>
              </a:schemeClr>
            </a:solidFill>
            <a:prstDash val="solid"/>
            <a:headEnd type="arrow"/>
            <a:tailEnd type="arrow"/>
          </a:ln>
        </p:spPr>
        <p:style>
          <a:lnRef idx="3">
            <a:schemeClr val="dk1"/>
          </a:lnRef>
          <a:fillRef idx="0">
            <a:schemeClr val="dk1"/>
          </a:fillRef>
          <a:effectRef idx="2">
            <a:schemeClr val="dk1"/>
          </a:effectRef>
          <a:fontRef idx="minor">
            <a:schemeClr val="tx1"/>
          </a:fontRef>
        </p:style>
      </p:cxnSp>
      <p:sp>
        <p:nvSpPr>
          <p:cNvPr id="21" name="Content Placeholder 2"/>
          <p:cNvSpPr>
            <a:spLocks noGrp="1"/>
          </p:cNvSpPr>
          <p:nvPr>
            <p:ph idx="1"/>
          </p:nvPr>
        </p:nvSpPr>
        <p:spPr>
          <a:xfrm>
            <a:off x="685801" y="2805381"/>
            <a:ext cx="10131425" cy="2985819"/>
          </a:xfrm>
        </p:spPr>
        <p:txBody>
          <a:bodyPr/>
          <a:lstStyle/>
          <a:p>
            <a:r>
              <a:rPr lang="en-US" dirty="0" smtClean="0"/>
              <a:t>Data link layer</a:t>
            </a:r>
          </a:p>
          <a:p>
            <a:pPr lvl="1"/>
            <a:r>
              <a:rPr lang="en-US" dirty="0" smtClean="0"/>
              <a:t>Puts data onto the actual line</a:t>
            </a:r>
          </a:p>
          <a:p>
            <a:pPr lvl="1"/>
            <a:r>
              <a:rPr lang="en-US" dirty="0" smtClean="0"/>
              <a:t>Error-correcting codes to account for line noise are in the data link layer</a:t>
            </a:r>
          </a:p>
          <a:p>
            <a:pPr lvl="2"/>
            <a:r>
              <a:rPr lang="en-US" dirty="0" smtClean="0"/>
              <a:t>At this level, data consists of frames</a:t>
            </a:r>
          </a:p>
          <a:p>
            <a:r>
              <a:rPr lang="en-US" dirty="0" smtClean="0"/>
              <a:t>Physical layer</a:t>
            </a:r>
          </a:p>
          <a:p>
            <a:pPr lvl="1"/>
            <a:r>
              <a:rPr lang="en-US" dirty="0" smtClean="0"/>
              <a:t>Actual electrical or wireless oscillations</a:t>
            </a:r>
          </a:p>
          <a:p>
            <a:endParaRPr lang="en-US" dirty="0"/>
          </a:p>
        </p:txBody>
      </p:sp>
    </p:spTree>
    <p:extLst>
      <p:ext uri="{BB962C8B-B14F-4D97-AF65-F5344CB8AC3E}">
        <p14:creationId xmlns:p14="http://schemas.microsoft.com/office/powerpoint/2010/main" val="33019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fade">
                                      <p:cBhvr>
                                        <p:cTn id="27" dur="500"/>
                                        <p:tgtEl>
                                          <p:spTgt spid="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xEl>
                                              <p:pRg st="5" end="5"/>
                                            </p:txEl>
                                          </p:spTgt>
                                        </p:tgtEl>
                                        <p:attrNameLst>
                                          <p:attrName>style.visibility</p:attrName>
                                        </p:attrNameLst>
                                      </p:cBhvr>
                                      <p:to>
                                        <p:strVal val="visible"/>
                                      </p:to>
                                    </p:set>
                                    <p:animEffect transition="in" filter="fade">
                                      <p:cBhvr>
                                        <p:cTn id="32"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a:t>
            </a:r>
            <a:endParaRPr lang="en-US" dirty="0"/>
          </a:p>
        </p:txBody>
      </p:sp>
      <p:sp>
        <p:nvSpPr>
          <p:cNvPr id="3" name="Content Placeholder 2"/>
          <p:cNvSpPr>
            <a:spLocks noGrp="1"/>
          </p:cNvSpPr>
          <p:nvPr>
            <p:ph idx="1"/>
          </p:nvPr>
        </p:nvSpPr>
        <p:spPr/>
        <p:txBody>
          <a:bodyPr>
            <a:normAutofit/>
          </a:bodyPr>
          <a:lstStyle/>
          <a:p>
            <a:r>
              <a:rPr lang="en-US" dirty="0" smtClean="0"/>
              <a:t>MAC addresses</a:t>
            </a:r>
          </a:p>
          <a:p>
            <a:r>
              <a:rPr lang="en-US" dirty="0" smtClean="0"/>
              <a:t>IP addresses</a:t>
            </a:r>
          </a:p>
          <a:p>
            <a:r>
              <a:rPr lang="en-US" dirty="0" smtClean="0"/>
              <a:t>Ports</a:t>
            </a:r>
          </a:p>
          <a:p>
            <a:r>
              <a:rPr lang="en-US" dirty="0" smtClean="0"/>
              <a:t>Sockets</a:t>
            </a:r>
          </a:p>
        </p:txBody>
      </p:sp>
      <p:pic>
        <p:nvPicPr>
          <p:cNvPr id="7170" name="Picture 2" descr="http://mainehospicecouncil.org/wp-content/uploads/dog-in-mail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082" y="1340216"/>
            <a:ext cx="361950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696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TC103457452[[fn=Celestial]]</Template>
  <TotalTime>434</TotalTime>
  <Words>1674</Words>
  <Application>Microsoft Office PowerPoint</Application>
  <PresentationFormat>Custom</PresentationFormat>
  <Paragraphs>230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Celestial</vt:lpstr>
      <vt:lpstr>CSE 461</vt:lpstr>
      <vt:lpstr>Help yourself to snacks</vt:lpstr>
      <vt:lpstr>Midterm overview</vt:lpstr>
      <vt:lpstr>Network Layers &amp; Encapsulation</vt:lpstr>
      <vt:lpstr>Application Layer</vt:lpstr>
      <vt:lpstr>Transport Layer</vt:lpstr>
      <vt:lpstr>Network Layers &amp; Encapsulation</vt:lpstr>
      <vt:lpstr>Data link/Physical Layers</vt:lpstr>
      <vt:lpstr>Addressing</vt:lpstr>
      <vt:lpstr>MAC Addresses</vt:lpstr>
      <vt:lpstr>IP addresses</vt:lpstr>
      <vt:lpstr>Ports</vt:lpstr>
      <vt:lpstr>sockets</vt:lpstr>
      <vt:lpstr>Udp vs. tcp</vt:lpstr>
      <vt:lpstr>metrics</vt:lpstr>
      <vt:lpstr>FREQUENCY &amp; bandwidth</vt:lpstr>
      <vt:lpstr>latency</vt:lpstr>
      <vt:lpstr>Throughput &amp; goodput</vt:lpstr>
      <vt:lpstr>Channel utilization</vt:lpstr>
      <vt:lpstr>Shannon theorem</vt:lpstr>
      <vt:lpstr>Nyquist RATE</vt:lpstr>
      <vt:lpstr>Network-related Story time</vt:lpstr>
      <vt:lpstr>Http</vt:lpstr>
      <vt:lpstr>Error Handling</vt:lpstr>
      <vt:lpstr>Parity bits</vt:lpstr>
      <vt:lpstr>Hamming codes</vt:lpstr>
      <vt:lpstr>checksums</vt:lpstr>
      <vt:lpstr>crcs</vt:lpstr>
      <vt:lpstr>Super-basic security</vt:lpstr>
      <vt:lpstr>Other Topics</vt:lpstr>
      <vt:lpstr>Project 1 questions</vt:lpstr>
      <vt:lpstr>Sample exam questions</vt:lpstr>
      <vt:lpstr>Sample question</vt:lpstr>
      <vt:lpstr>Answer</vt:lpstr>
      <vt:lpstr>Sample question</vt:lpstr>
      <vt:lpstr>Answer</vt:lpstr>
      <vt:lpstr>Sample question</vt:lpstr>
      <vt:lpstr>Answer</vt:lpstr>
      <vt:lpstr>Sample question</vt:lpstr>
      <vt:lpstr>Answer</vt:lpstr>
      <vt:lpstr>Additional study suggestions</vt:lpstr>
      <vt:lpstr>Any questions?</vt:lpstr>
    </vt:vector>
  </TitlesOfParts>
  <Company>CSE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461</dc:title>
  <dc:creator>Nathaniel Guy</dc:creator>
  <cp:lastModifiedBy>Nat</cp:lastModifiedBy>
  <cp:revision>54</cp:revision>
  <dcterms:created xsi:type="dcterms:W3CDTF">2014-01-31T22:15:05Z</dcterms:created>
  <dcterms:modified xsi:type="dcterms:W3CDTF">2014-02-03T08:51:49Z</dcterms:modified>
</cp:coreProperties>
</file>